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01" r:id="rId2"/>
    <p:sldId id="286" r:id="rId3"/>
    <p:sldId id="287" r:id="rId4"/>
    <p:sldId id="316" r:id="rId5"/>
    <p:sldId id="318" r:id="rId6"/>
    <p:sldId id="288" r:id="rId7"/>
    <p:sldId id="289" r:id="rId8"/>
    <p:sldId id="317" r:id="rId9"/>
    <p:sldId id="290" r:id="rId10"/>
    <p:sldId id="314" r:id="rId11"/>
    <p:sldId id="315" r:id="rId12"/>
    <p:sldId id="291" r:id="rId13"/>
    <p:sldId id="319"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Pristina" panose="03060402040406080204" pitchFamily="66" charset="0"/>
        <a:ea typeface="+mn-ea"/>
        <a:cs typeface="+mn-cs"/>
      </a:defRPr>
    </a:lvl1pPr>
    <a:lvl2pPr marL="457200" algn="l" rtl="0" fontAlgn="base">
      <a:spcBef>
        <a:spcPct val="0"/>
      </a:spcBef>
      <a:spcAft>
        <a:spcPct val="0"/>
      </a:spcAft>
      <a:defRPr kern="1200">
        <a:solidFill>
          <a:schemeClr val="tx1"/>
        </a:solidFill>
        <a:latin typeface="Pristina" panose="03060402040406080204" pitchFamily="66" charset="0"/>
        <a:ea typeface="+mn-ea"/>
        <a:cs typeface="+mn-cs"/>
      </a:defRPr>
    </a:lvl2pPr>
    <a:lvl3pPr marL="914400" algn="l" rtl="0" fontAlgn="base">
      <a:spcBef>
        <a:spcPct val="0"/>
      </a:spcBef>
      <a:spcAft>
        <a:spcPct val="0"/>
      </a:spcAft>
      <a:defRPr kern="1200">
        <a:solidFill>
          <a:schemeClr val="tx1"/>
        </a:solidFill>
        <a:latin typeface="Pristina" panose="03060402040406080204" pitchFamily="66" charset="0"/>
        <a:ea typeface="+mn-ea"/>
        <a:cs typeface="+mn-cs"/>
      </a:defRPr>
    </a:lvl3pPr>
    <a:lvl4pPr marL="1371600" algn="l" rtl="0" fontAlgn="base">
      <a:spcBef>
        <a:spcPct val="0"/>
      </a:spcBef>
      <a:spcAft>
        <a:spcPct val="0"/>
      </a:spcAft>
      <a:defRPr kern="1200">
        <a:solidFill>
          <a:schemeClr val="tx1"/>
        </a:solidFill>
        <a:latin typeface="Pristina" panose="03060402040406080204" pitchFamily="66" charset="0"/>
        <a:ea typeface="+mn-ea"/>
        <a:cs typeface="+mn-cs"/>
      </a:defRPr>
    </a:lvl4pPr>
    <a:lvl5pPr marL="1828800" algn="l" rtl="0" fontAlgn="base">
      <a:spcBef>
        <a:spcPct val="0"/>
      </a:spcBef>
      <a:spcAft>
        <a:spcPct val="0"/>
      </a:spcAft>
      <a:defRPr kern="1200">
        <a:solidFill>
          <a:schemeClr val="tx1"/>
        </a:solidFill>
        <a:latin typeface="Pristina" panose="03060402040406080204" pitchFamily="66" charset="0"/>
        <a:ea typeface="+mn-ea"/>
        <a:cs typeface="+mn-cs"/>
      </a:defRPr>
    </a:lvl5pPr>
    <a:lvl6pPr marL="2286000" algn="l" defTabSz="914400" rtl="0" eaLnBrk="1" latinLnBrk="0" hangingPunct="1">
      <a:defRPr kern="1200">
        <a:solidFill>
          <a:schemeClr val="tx1"/>
        </a:solidFill>
        <a:latin typeface="Pristina" panose="03060402040406080204" pitchFamily="66" charset="0"/>
        <a:ea typeface="+mn-ea"/>
        <a:cs typeface="+mn-cs"/>
      </a:defRPr>
    </a:lvl6pPr>
    <a:lvl7pPr marL="2743200" algn="l" defTabSz="914400" rtl="0" eaLnBrk="1" latinLnBrk="0" hangingPunct="1">
      <a:defRPr kern="1200">
        <a:solidFill>
          <a:schemeClr val="tx1"/>
        </a:solidFill>
        <a:latin typeface="Pristina" panose="03060402040406080204" pitchFamily="66" charset="0"/>
        <a:ea typeface="+mn-ea"/>
        <a:cs typeface="+mn-cs"/>
      </a:defRPr>
    </a:lvl7pPr>
    <a:lvl8pPr marL="3200400" algn="l" defTabSz="914400" rtl="0" eaLnBrk="1" latinLnBrk="0" hangingPunct="1">
      <a:defRPr kern="1200">
        <a:solidFill>
          <a:schemeClr val="tx1"/>
        </a:solidFill>
        <a:latin typeface="Pristina" panose="03060402040406080204" pitchFamily="66" charset="0"/>
        <a:ea typeface="+mn-ea"/>
        <a:cs typeface="+mn-cs"/>
      </a:defRPr>
    </a:lvl8pPr>
    <a:lvl9pPr marL="3657600" algn="l" defTabSz="914400" rtl="0" eaLnBrk="1" latinLnBrk="0" hangingPunct="1">
      <a:defRPr kern="1200">
        <a:solidFill>
          <a:schemeClr val="tx1"/>
        </a:solidFill>
        <a:latin typeface="Pristina" panose="0306040204040608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006699"/>
    <a:srgbClr val="9900FF"/>
    <a:srgbClr val="336600"/>
    <a:srgbClr val="663300"/>
    <a:srgbClr val="996633"/>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08" autoAdjust="0"/>
    <p:restoredTop sz="94660"/>
  </p:normalViewPr>
  <p:slideViewPr>
    <p:cSldViewPr>
      <p:cViewPr varScale="1">
        <p:scale>
          <a:sx n="134" d="100"/>
          <a:sy n="134" d="100"/>
        </p:scale>
        <p:origin x="156" y="1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0E46ABF9-15C8-F4BD-91FF-F711A899CD41}"/>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en-GB" altLang="en-US"/>
          </a:p>
        </p:txBody>
      </p:sp>
      <p:sp>
        <p:nvSpPr>
          <p:cNvPr id="97283" name="Rectangle 3">
            <a:extLst>
              <a:ext uri="{FF2B5EF4-FFF2-40B4-BE49-F238E27FC236}">
                <a16:creationId xmlns:a16="http://schemas.microsoft.com/office/drawing/2014/main" id="{5B0CC41E-4999-9E02-7984-FCD37DA661F9}"/>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en-GB" altLang="en-US"/>
          </a:p>
        </p:txBody>
      </p:sp>
      <p:sp>
        <p:nvSpPr>
          <p:cNvPr id="97284" name="Rectangle 4">
            <a:extLst>
              <a:ext uri="{FF2B5EF4-FFF2-40B4-BE49-F238E27FC236}">
                <a16:creationId xmlns:a16="http://schemas.microsoft.com/office/drawing/2014/main" id="{44B07E9E-4EAF-1EF0-A30C-6EDFA16CA1AC}"/>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7285" name="Rectangle 5">
            <a:extLst>
              <a:ext uri="{FF2B5EF4-FFF2-40B4-BE49-F238E27FC236}">
                <a16:creationId xmlns:a16="http://schemas.microsoft.com/office/drawing/2014/main" id="{F234D1E2-50E8-DCD1-19AC-50B555F48429}"/>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97286" name="Rectangle 6">
            <a:extLst>
              <a:ext uri="{FF2B5EF4-FFF2-40B4-BE49-F238E27FC236}">
                <a16:creationId xmlns:a16="http://schemas.microsoft.com/office/drawing/2014/main" id="{BBC8D59A-776A-BE13-3414-177E4039EC42}"/>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en-GB" altLang="en-US"/>
          </a:p>
        </p:txBody>
      </p:sp>
      <p:sp>
        <p:nvSpPr>
          <p:cNvPr id="97287" name="Rectangle 7">
            <a:extLst>
              <a:ext uri="{FF2B5EF4-FFF2-40B4-BE49-F238E27FC236}">
                <a16:creationId xmlns:a16="http://schemas.microsoft.com/office/drawing/2014/main" id="{192666D3-CE08-4B86-1A88-BAA7B9BFDD33}"/>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51F6BDE9-92AF-4CE8-BE5C-843414EDF4D9}"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1A22848-951D-5B73-BB7E-6A321E38ED43}"/>
              </a:ext>
            </a:extLst>
          </p:cNvPr>
          <p:cNvSpPr>
            <a:spLocks noGrp="1" noChangeArrowheads="1"/>
          </p:cNvSpPr>
          <p:nvPr>
            <p:ph type="sldNum" sz="quarter" idx="5"/>
          </p:nvPr>
        </p:nvSpPr>
        <p:spPr>
          <a:ln/>
        </p:spPr>
        <p:txBody>
          <a:bodyPr/>
          <a:lstStyle/>
          <a:p>
            <a:fld id="{51E72B13-7DFF-4A08-A1BA-CB0CB7D10F32}" type="slidenum">
              <a:rPr lang="en-GB" altLang="en-US"/>
              <a:pPr/>
              <a:t>1</a:t>
            </a:fld>
            <a:endParaRPr lang="en-GB" altLang="en-US"/>
          </a:p>
        </p:txBody>
      </p:sp>
      <p:sp>
        <p:nvSpPr>
          <p:cNvPr id="98306" name="Rectangle 2">
            <a:extLst>
              <a:ext uri="{FF2B5EF4-FFF2-40B4-BE49-F238E27FC236}">
                <a16:creationId xmlns:a16="http://schemas.microsoft.com/office/drawing/2014/main" id="{3DFC115B-F1FD-A58C-0326-78ABDABA2523}"/>
              </a:ext>
            </a:extLst>
          </p:cNvPr>
          <p:cNvSpPr>
            <a:spLocks noRot="1" noChangeArrowheads="1" noTextEdit="1"/>
          </p:cNvSpPr>
          <p:nvPr>
            <p:ph type="sldImg"/>
          </p:nvPr>
        </p:nvSpPr>
        <p:spPr>
          <a:ln/>
        </p:spPr>
      </p:sp>
      <p:sp>
        <p:nvSpPr>
          <p:cNvPr id="98307" name="Rectangle 3">
            <a:extLst>
              <a:ext uri="{FF2B5EF4-FFF2-40B4-BE49-F238E27FC236}">
                <a16:creationId xmlns:a16="http://schemas.microsoft.com/office/drawing/2014/main" id="{E94677BE-A6A9-601A-5C55-E8227641766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997BB29-410F-2077-3338-D30E34052AE0}"/>
              </a:ext>
            </a:extLst>
          </p:cNvPr>
          <p:cNvSpPr>
            <a:spLocks noGrp="1" noChangeArrowheads="1"/>
          </p:cNvSpPr>
          <p:nvPr>
            <p:ph type="sldNum" sz="quarter" idx="5"/>
          </p:nvPr>
        </p:nvSpPr>
        <p:spPr>
          <a:ln/>
        </p:spPr>
        <p:txBody>
          <a:bodyPr/>
          <a:lstStyle/>
          <a:p>
            <a:fld id="{5533D4F7-56C2-4F13-B19E-195F629DC909}" type="slidenum">
              <a:rPr lang="en-GB" altLang="en-US"/>
              <a:pPr/>
              <a:t>10</a:t>
            </a:fld>
            <a:endParaRPr lang="en-GB" altLang="en-US"/>
          </a:p>
        </p:txBody>
      </p:sp>
      <p:sp>
        <p:nvSpPr>
          <p:cNvPr id="107522" name="Rectangle 2">
            <a:extLst>
              <a:ext uri="{FF2B5EF4-FFF2-40B4-BE49-F238E27FC236}">
                <a16:creationId xmlns:a16="http://schemas.microsoft.com/office/drawing/2014/main" id="{CAF89C5D-3841-6096-6CC3-035CFB5E9FAE}"/>
              </a:ext>
            </a:extLst>
          </p:cNvPr>
          <p:cNvSpPr>
            <a:spLocks noRot="1" noChangeArrowheads="1" noTextEdit="1"/>
          </p:cNvSpPr>
          <p:nvPr>
            <p:ph type="sldImg"/>
          </p:nvPr>
        </p:nvSpPr>
        <p:spPr>
          <a:ln/>
        </p:spPr>
      </p:sp>
      <p:sp>
        <p:nvSpPr>
          <p:cNvPr id="107523" name="Rectangle 3">
            <a:extLst>
              <a:ext uri="{FF2B5EF4-FFF2-40B4-BE49-F238E27FC236}">
                <a16:creationId xmlns:a16="http://schemas.microsoft.com/office/drawing/2014/main" id="{E0405C28-EEF7-6A59-8642-94899F1E8B8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496B793-DA68-286A-668F-D9B97BF9D648}"/>
              </a:ext>
            </a:extLst>
          </p:cNvPr>
          <p:cNvSpPr>
            <a:spLocks noGrp="1" noChangeArrowheads="1"/>
          </p:cNvSpPr>
          <p:nvPr>
            <p:ph type="sldNum" sz="quarter" idx="5"/>
          </p:nvPr>
        </p:nvSpPr>
        <p:spPr>
          <a:ln/>
        </p:spPr>
        <p:txBody>
          <a:bodyPr/>
          <a:lstStyle/>
          <a:p>
            <a:fld id="{A120E18A-DB9B-48C8-B30C-9A8E664AD805}" type="slidenum">
              <a:rPr lang="en-GB" altLang="en-US"/>
              <a:pPr/>
              <a:t>11</a:t>
            </a:fld>
            <a:endParaRPr lang="en-GB" altLang="en-US"/>
          </a:p>
        </p:txBody>
      </p:sp>
      <p:sp>
        <p:nvSpPr>
          <p:cNvPr id="108546" name="Rectangle 2">
            <a:extLst>
              <a:ext uri="{FF2B5EF4-FFF2-40B4-BE49-F238E27FC236}">
                <a16:creationId xmlns:a16="http://schemas.microsoft.com/office/drawing/2014/main" id="{5F4A86FE-5E40-3B8C-6F90-B8841FAD1E92}"/>
              </a:ext>
            </a:extLst>
          </p:cNvPr>
          <p:cNvSpPr>
            <a:spLocks noRot="1" noChangeArrowheads="1" noTextEdit="1"/>
          </p:cNvSpPr>
          <p:nvPr>
            <p:ph type="sldImg"/>
          </p:nvPr>
        </p:nvSpPr>
        <p:spPr>
          <a:ln/>
        </p:spPr>
      </p:sp>
      <p:sp>
        <p:nvSpPr>
          <p:cNvPr id="108547" name="Rectangle 3">
            <a:extLst>
              <a:ext uri="{FF2B5EF4-FFF2-40B4-BE49-F238E27FC236}">
                <a16:creationId xmlns:a16="http://schemas.microsoft.com/office/drawing/2014/main" id="{8F420760-9057-E6AA-F84B-DD8CF27E585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8AC6FA9-EA31-7E67-A810-2383C7783AAC}"/>
              </a:ext>
            </a:extLst>
          </p:cNvPr>
          <p:cNvSpPr>
            <a:spLocks noGrp="1" noChangeArrowheads="1"/>
          </p:cNvSpPr>
          <p:nvPr>
            <p:ph type="sldNum" sz="quarter" idx="5"/>
          </p:nvPr>
        </p:nvSpPr>
        <p:spPr>
          <a:ln/>
        </p:spPr>
        <p:txBody>
          <a:bodyPr/>
          <a:lstStyle/>
          <a:p>
            <a:fld id="{34B20847-0FA3-4AE0-A4B8-63E60CD72EE8}" type="slidenum">
              <a:rPr lang="en-GB" altLang="en-US"/>
              <a:pPr/>
              <a:t>12</a:t>
            </a:fld>
            <a:endParaRPr lang="en-GB" altLang="en-US"/>
          </a:p>
        </p:txBody>
      </p:sp>
      <p:sp>
        <p:nvSpPr>
          <p:cNvPr id="109570" name="Rectangle 2">
            <a:extLst>
              <a:ext uri="{FF2B5EF4-FFF2-40B4-BE49-F238E27FC236}">
                <a16:creationId xmlns:a16="http://schemas.microsoft.com/office/drawing/2014/main" id="{ED429ADB-F6D5-C367-3C98-556C814B4EE7}"/>
              </a:ext>
            </a:extLst>
          </p:cNvPr>
          <p:cNvSpPr>
            <a:spLocks noRot="1" noChangeArrowheads="1" noTextEdit="1"/>
          </p:cNvSpPr>
          <p:nvPr>
            <p:ph type="sldImg"/>
          </p:nvPr>
        </p:nvSpPr>
        <p:spPr>
          <a:ln/>
        </p:spPr>
      </p:sp>
      <p:sp>
        <p:nvSpPr>
          <p:cNvPr id="109571" name="Rectangle 3">
            <a:extLst>
              <a:ext uri="{FF2B5EF4-FFF2-40B4-BE49-F238E27FC236}">
                <a16:creationId xmlns:a16="http://schemas.microsoft.com/office/drawing/2014/main" id="{26FB6BE9-7105-52F9-7D90-7517D1A2831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AEB192A-2ABC-C914-5F54-7429083FB727}"/>
              </a:ext>
            </a:extLst>
          </p:cNvPr>
          <p:cNvSpPr>
            <a:spLocks noGrp="1" noChangeArrowheads="1"/>
          </p:cNvSpPr>
          <p:nvPr>
            <p:ph type="sldNum" sz="quarter" idx="5"/>
          </p:nvPr>
        </p:nvSpPr>
        <p:spPr>
          <a:ln/>
        </p:spPr>
        <p:txBody>
          <a:bodyPr/>
          <a:lstStyle/>
          <a:p>
            <a:fld id="{2A251AC7-9EF0-48B5-BF70-91F00531C462}" type="slidenum">
              <a:rPr lang="en-GB" altLang="en-US"/>
              <a:pPr/>
              <a:t>13</a:t>
            </a:fld>
            <a:endParaRPr lang="en-GB" altLang="en-US"/>
          </a:p>
        </p:txBody>
      </p:sp>
      <p:sp>
        <p:nvSpPr>
          <p:cNvPr id="111618" name="Rectangle 2">
            <a:extLst>
              <a:ext uri="{FF2B5EF4-FFF2-40B4-BE49-F238E27FC236}">
                <a16:creationId xmlns:a16="http://schemas.microsoft.com/office/drawing/2014/main" id="{8481072D-96E2-059D-6E2D-B88CE3808805}"/>
              </a:ext>
            </a:extLst>
          </p:cNvPr>
          <p:cNvSpPr>
            <a:spLocks noRot="1" noChangeArrowheads="1" noTextEdit="1"/>
          </p:cNvSpPr>
          <p:nvPr>
            <p:ph type="sldImg"/>
          </p:nvPr>
        </p:nvSpPr>
        <p:spPr>
          <a:xfrm>
            <a:off x="1144588" y="685800"/>
            <a:ext cx="4572000" cy="3429000"/>
          </a:xfrm>
          <a:ln/>
        </p:spPr>
      </p:sp>
      <p:sp>
        <p:nvSpPr>
          <p:cNvPr id="111619" name="Rectangle 3">
            <a:extLst>
              <a:ext uri="{FF2B5EF4-FFF2-40B4-BE49-F238E27FC236}">
                <a16:creationId xmlns:a16="http://schemas.microsoft.com/office/drawing/2014/main" id="{3B8F71A4-B2B5-F6C7-BD12-43E758E7EF2C}"/>
              </a:ext>
            </a:extLst>
          </p:cNvPr>
          <p:cNvSpPr>
            <a:spLocks noGrp="1" noChangeArrowheads="1"/>
          </p:cNvSpPr>
          <p:nvPr>
            <p:ph type="body" idx="1"/>
          </p:nvPr>
        </p:nvSpPr>
        <p:spPr>
          <a:xfrm>
            <a:off x="914400" y="4343400"/>
            <a:ext cx="5029200" cy="4114800"/>
          </a:xfrm>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0AE27B6-1470-D134-59EE-801007096FD0}"/>
              </a:ext>
            </a:extLst>
          </p:cNvPr>
          <p:cNvSpPr>
            <a:spLocks noGrp="1" noChangeArrowheads="1"/>
          </p:cNvSpPr>
          <p:nvPr>
            <p:ph type="sldNum" sz="quarter" idx="5"/>
          </p:nvPr>
        </p:nvSpPr>
        <p:spPr>
          <a:ln/>
        </p:spPr>
        <p:txBody>
          <a:bodyPr/>
          <a:lstStyle/>
          <a:p>
            <a:fld id="{50FAA0E4-B362-47ED-91F6-91A59A69CD81}" type="slidenum">
              <a:rPr lang="en-GB" altLang="en-US"/>
              <a:pPr/>
              <a:t>2</a:t>
            </a:fld>
            <a:endParaRPr lang="en-GB" altLang="en-US"/>
          </a:p>
        </p:txBody>
      </p:sp>
      <p:sp>
        <p:nvSpPr>
          <p:cNvPr id="99330" name="Rectangle 2">
            <a:extLst>
              <a:ext uri="{FF2B5EF4-FFF2-40B4-BE49-F238E27FC236}">
                <a16:creationId xmlns:a16="http://schemas.microsoft.com/office/drawing/2014/main" id="{BA1EF5E9-C450-AD76-40BF-000A3914985F}"/>
              </a:ext>
            </a:extLst>
          </p:cNvPr>
          <p:cNvSpPr>
            <a:spLocks noRot="1" noChangeArrowheads="1" noTextEdit="1"/>
          </p:cNvSpPr>
          <p:nvPr>
            <p:ph type="sldImg"/>
          </p:nvPr>
        </p:nvSpPr>
        <p:spPr>
          <a:ln/>
        </p:spPr>
      </p:sp>
      <p:sp>
        <p:nvSpPr>
          <p:cNvPr id="99331" name="Rectangle 3">
            <a:extLst>
              <a:ext uri="{FF2B5EF4-FFF2-40B4-BE49-F238E27FC236}">
                <a16:creationId xmlns:a16="http://schemas.microsoft.com/office/drawing/2014/main" id="{D4FD74AE-57CB-9297-FC4E-663111CDF9A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9D05573-E6BA-F957-CE07-7FF5A1535821}"/>
              </a:ext>
            </a:extLst>
          </p:cNvPr>
          <p:cNvSpPr>
            <a:spLocks noGrp="1" noChangeArrowheads="1"/>
          </p:cNvSpPr>
          <p:nvPr>
            <p:ph type="sldNum" sz="quarter" idx="5"/>
          </p:nvPr>
        </p:nvSpPr>
        <p:spPr>
          <a:ln/>
        </p:spPr>
        <p:txBody>
          <a:bodyPr/>
          <a:lstStyle/>
          <a:p>
            <a:fld id="{A07BD637-AB09-406F-AA35-3DD68702C9FA}" type="slidenum">
              <a:rPr lang="en-GB" altLang="en-US"/>
              <a:pPr/>
              <a:t>3</a:t>
            </a:fld>
            <a:endParaRPr lang="en-GB" altLang="en-US"/>
          </a:p>
        </p:txBody>
      </p:sp>
      <p:sp>
        <p:nvSpPr>
          <p:cNvPr id="100354" name="Rectangle 2">
            <a:extLst>
              <a:ext uri="{FF2B5EF4-FFF2-40B4-BE49-F238E27FC236}">
                <a16:creationId xmlns:a16="http://schemas.microsoft.com/office/drawing/2014/main" id="{C9CACF77-C4C3-3CDF-85E0-9CF2D80C0F63}"/>
              </a:ext>
            </a:extLst>
          </p:cNvPr>
          <p:cNvSpPr>
            <a:spLocks noRot="1" noChangeArrowheads="1" noTextEdit="1"/>
          </p:cNvSpPr>
          <p:nvPr>
            <p:ph type="sldImg"/>
          </p:nvPr>
        </p:nvSpPr>
        <p:spPr>
          <a:ln/>
        </p:spPr>
      </p:sp>
      <p:sp>
        <p:nvSpPr>
          <p:cNvPr id="100355" name="Rectangle 3">
            <a:extLst>
              <a:ext uri="{FF2B5EF4-FFF2-40B4-BE49-F238E27FC236}">
                <a16:creationId xmlns:a16="http://schemas.microsoft.com/office/drawing/2014/main" id="{099439ED-8E7B-CB44-E28B-9B04A953EB0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1140679-D9B7-376C-7E2F-4E957CD091E8}"/>
              </a:ext>
            </a:extLst>
          </p:cNvPr>
          <p:cNvSpPr>
            <a:spLocks noGrp="1" noChangeArrowheads="1"/>
          </p:cNvSpPr>
          <p:nvPr>
            <p:ph type="sldNum" sz="quarter" idx="5"/>
          </p:nvPr>
        </p:nvSpPr>
        <p:spPr>
          <a:ln/>
        </p:spPr>
        <p:txBody>
          <a:bodyPr/>
          <a:lstStyle/>
          <a:p>
            <a:fld id="{844E0C2B-AB87-4380-8E77-7854F6A0D25E}" type="slidenum">
              <a:rPr lang="en-GB" altLang="en-US"/>
              <a:pPr/>
              <a:t>4</a:t>
            </a:fld>
            <a:endParaRPr lang="en-GB" altLang="en-US"/>
          </a:p>
        </p:txBody>
      </p:sp>
      <p:sp>
        <p:nvSpPr>
          <p:cNvPr id="101378" name="Rectangle 2">
            <a:extLst>
              <a:ext uri="{FF2B5EF4-FFF2-40B4-BE49-F238E27FC236}">
                <a16:creationId xmlns:a16="http://schemas.microsoft.com/office/drawing/2014/main" id="{34DB5A5E-75DA-A2D1-884C-EBC17EB85564}"/>
              </a:ext>
            </a:extLst>
          </p:cNvPr>
          <p:cNvSpPr>
            <a:spLocks noRot="1" noChangeArrowheads="1" noTextEdit="1"/>
          </p:cNvSpPr>
          <p:nvPr>
            <p:ph type="sldImg"/>
          </p:nvPr>
        </p:nvSpPr>
        <p:spPr>
          <a:ln/>
        </p:spPr>
      </p:sp>
      <p:sp>
        <p:nvSpPr>
          <p:cNvPr id="101379" name="Rectangle 3">
            <a:extLst>
              <a:ext uri="{FF2B5EF4-FFF2-40B4-BE49-F238E27FC236}">
                <a16:creationId xmlns:a16="http://schemas.microsoft.com/office/drawing/2014/main" id="{0F6307DD-593A-559A-B747-6C37373EA2D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11D0BD1-F768-A9EC-446C-B4E428012FED}"/>
              </a:ext>
            </a:extLst>
          </p:cNvPr>
          <p:cNvSpPr>
            <a:spLocks noGrp="1" noChangeArrowheads="1"/>
          </p:cNvSpPr>
          <p:nvPr>
            <p:ph type="sldNum" sz="quarter" idx="5"/>
          </p:nvPr>
        </p:nvSpPr>
        <p:spPr>
          <a:ln/>
        </p:spPr>
        <p:txBody>
          <a:bodyPr/>
          <a:lstStyle/>
          <a:p>
            <a:fld id="{3CA75CC4-942C-4CCD-9E49-0EFB0FB1CE4B}" type="slidenum">
              <a:rPr lang="en-GB" altLang="en-US"/>
              <a:pPr/>
              <a:t>5</a:t>
            </a:fld>
            <a:endParaRPr lang="en-GB" altLang="en-US"/>
          </a:p>
        </p:txBody>
      </p:sp>
      <p:sp>
        <p:nvSpPr>
          <p:cNvPr id="102402" name="Rectangle 2">
            <a:extLst>
              <a:ext uri="{FF2B5EF4-FFF2-40B4-BE49-F238E27FC236}">
                <a16:creationId xmlns:a16="http://schemas.microsoft.com/office/drawing/2014/main" id="{D0141BA6-CAEF-5BD8-C9F8-CF1F3D8CD212}"/>
              </a:ext>
            </a:extLst>
          </p:cNvPr>
          <p:cNvSpPr>
            <a:spLocks noRot="1" noChangeArrowheads="1" noTextEdit="1"/>
          </p:cNvSpPr>
          <p:nvPr>
            <p:ph type="sldImg"/>
          </p:nvPr>
        </p:nvSpPr>
        <p:spPr>
          <a:ln/>
        </p:spPr>
      </p:sp>
      <p:sp>
        <p:nvSpPr>
          <p:cNvPr id="102403" name="Rectangle 3">
            <a:extLst>
              <a:ext uri="{FF2B5EF4-FFF2-40B4-BE49-F238E27FC236}">
                <a16:creationId xmlns:a16="http://schemas.microsoft.com/office/drawing/2014/main" id="{92B37874-755E-2EC9-E1F7-579AF7B7B66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08D2287-D824-C97B-8516-C1674BF50BCC}"/>
              </a:ext>
            </a:extLst>
          </p:cNvPr>
          <p:cNvSpPr>
            <a:spLocks noGrp="1" noChangeArrowheads="1"/>
          </p:cNvSpPr>
          <p:nvPr>
            <p:ph type="sldNum" sz="quarter" idx="5"/>
          </p:nvPr>
        </p:nvSpPr>
        <p:spPr>
          <a:ln/>
        </p:spPr>
        <p:txBody>
          <a:bodyPr/>
          <a:lstStyle/>
          <a:p>
            <a:fld id="{DD09753A-31D4-4374-8163-6CB25B2BA843}" type="slidenum">
              <a:rPr lang="en-GB" altLang="en-US"/>
              <a:pPr/>
              <a:t>6</a:t>
            </a:fld>
            <a:endParaRPr lang="en-GB" altLang="en-US"/>
          </a:p>
        </p:txBody>
      </p:sp>
      <p:sp>
        <p:nvSpPr>
          <p:cNvPr id="103426" name="Rectangle 2">
            <a:extLst>
              <a:ext uri="{FF2B5EF4-FFF2-40B4-BE49-F238E27FC236}">
                <a16:creationId xmlns:a16="http://schemas.microsoft.com/office/drawing/2014/main" id="{6CD1AB92-B6A1-45DA-5718-385949ADB02A}"/>
              </a:ext>
            </a:extLst>
          </p:cNvPr>
          <p:cNvSpPr>
            <a:spLocks noRot="1" noChangeArrowheads="1" noTextEdit="1"/>
          </p:cNvSpPr>
          <p:nvPr>
            <p:ph type="sldImg"/>
          </p:nvPr>
        </p:nvSpPr>
        <p:spPr>
          <a:ln/>
        </p:spPr>
      </p:sp>
      <p:sp>
        <p:nvSpPr>
          <p:cNvPr id="103427" name="Rectangle 3">
            <a:extLst>
              <a:ext uri="{FF2B5EF4-FFF2-40B4-BE49-F238E27FC236}">
                <a16:creationId xmlns:a16="http://schemas.microsoft.com/office/drawing/2014/main" id="{8DAED948-5A51-A150-F87B-21CCF4581FC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7A98885-CE40-0EAD-CF40-7ABDBA05E52C}"/>
              </a:ext>
            </a:extLst>
          </p:cNvPr>
          <p:cNvSpPr>
            <a:spLocks noGrp="1" noChangeArrowheads="1"/>
          </p:cNvSpPr>
          <p:nvPr>
            <p:ph type="sldNum" sz="quarter" idx="5"/>
          </p:nvPr>
        </p:nvSpPr>
        <p:spPr>
          <a:ln/>
        </p:spPr>
        <p:txBody>
          <a:bodyPr/>
          <a:lstStyle/>
          <a:p>
            <a:fld id="{43200C19-ACA4-4E57-8E39-A8B7512A999C}" type="slidenum">
              <a:rPr lang="en-GB" altLang="en-US"/>
              <a:pPr/>
              <a:t>7</a:t>
            </a:fld>
            <a:endParaRPr lang="en-GB" altLang="en-US"/>
          </a:p>
        </p:txBody>
      </p:sp>
      <p:sp>
        <p:nvSpPr>
          <p:cNvPr id="104450" name="Rectangle 2">
            <a:extLst>
              <a:ext uri="{FF2B5EF4-FFF2-40B4-BE49-F238E27FC236}">
                <a16:creationId xmlns:a16="http://schemas.microsoft.com/office/drawing/2014/main" id="{B3F648DE-A8C2-31DA-1A45-C5284F722344}"/>
              </a:ext>
            </a:extLst>
          </p:cNvPr>
          <p:cNvSpPr>
            <a:spLocks noRot="1" noChangeArrowheads="1" noTextEdit="1"/>
          </p:cNvSpPr>
          <p:nvPr>
            <p:ph type="sldImg"/>
          </p:nvPr>
        </p:nvSpPr>
        <p:spPr>
          <a:ln/>
        </p:spPr>
      </p:sp>
      <p:sp>
        <p:nvSpPr>
          <p:cNvPr id="104451" name="Rectangle 3">
            <a:extLst>
              <a:ext uri="{FF2B5EF4-FFF2-40B4-BE49-F238E27FC236}">
                <a16:creationId xmlns:a16="http://schemas.microsoft.com/office/drawing/2014/main" id="{91F9ED32-B8E3-8B96-22C1-CFF68C1DF6D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0BF1B02-E171-23B5-C596-D5EAD64F98E8}"/>
              </a:ext>
            </a:extLst>
          </p:cNvPr>
          <p:cNvSpPr>
            <a:spLocks noGrp="1" noChangeArrowheads="1"/>
          </p:cNvSpPr>
          <p:nvPr>
            <p:ph type="sldNum" sz="quarter" idx="5"/>
          </p:nvPr>
        </p:nvSpPr>
        <p:spPr>
          <a:ln/>
        </p:spPr>
        <p:txBody>
          <a:bodyPr/>
          <a:lstStyle/>
          <a:p>
            <a:fld id="{1B4FE79C-FBBF-4570-9420-04C0E12C136E}" type="slidenum">
              <a:rPr lang="en-GB" altLang="en-US"/>
              <a:pPr/>
              <a:t>8</a:t>
            </a:fld>
            <a:endParaRPr lang="en-GB" altLang="en-US"/>
          </a:p>
        </p:txBody>
      </p:sp>
      <p:sp>
        <p:nvSpPr>
          <p:cNvPr id="105474" name="Rectangle 2">
            <a:extLst>
              <a:ext uri="{FF2B5EF4-FFF2-40B4-BE49-F238E27FC236}">
                <a16:creationId xmlns:a16="http://schemas.microsoft.com/office/drawing/2014/main" id="{7EEBB56E-52BB-72CA-DA30-8EF6368BB392}"/>
              </a:ext>
            </a:extLst>
          </p:cNvPr>
          <p:cNvSpPr>
            <a:spLocks noRot="1" noChangeArrowheads="1" noTextEdit="1"/>
          </p:cNvSpPr>
          <p:nvPr>
            <p:ph type="sldImg"/>
          </p:nvPr>
        </p:nvSpPr>
        <p:spPr>
          <a:ln/>
        </p:spPr>
      </p:sp>
      <p:sp>
        <p:nvSpPr>
          <p:cNvPr id="105475" name="Rectangle 3">
            <a:extLst>
              <a:ext uri="{FF2B5EF4-FFF2-40B4-BE49-F238E27FC236}">
                <a16:creationId xmlns:a16="http://schemas.microsoft.com/office/drawing/2014/main" id="{8232A98F-8C06-9567-3E43-7AB6913E36F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4CA70BD-86B0-1197-2CAE-248EBA864A92}"/>
              </a:ext>
            </a:extLst>
          </p:cNvPr>
          <p:cNvSpPr>
            <a:spLocks noGrp="1" noChangeArrowheads="1"/>
          </p:cNvSpPr>
          <p:nvPr>
            <p:ph type="sldNum" sz="quarter" idx="5"/>
          </p:nvPr>
        </p:nvSpPr>
        <p:spPr>
          <a:ln/>
        </p:spPr>
        <p:txBody>
          <a:bodyPr/>
          <a:lstStyle/>
          <a:p>
            <a:fld id="{8BA2D477-7F6C-405D-87F1-1BD227597C79}" type="slidenum">
              <a:rPr lang="en-GB" altLang="en-US"/>
              <a:pPr/>
              <a:t>9</a:t>
            </a:fld>
            <a:endParaRPr lang="en-GB" altLang="en-US"/>
          </a:p>
        </p:txBody>
      </p:sp>
      <p:sp>
        <p:nvSpPr>
          <p:cNvPr id="106498" name="Rectangle 2">
            <a:extLst>
              <a:ext uri="{FF2B5EF4-FFF2-40B4-BE49-F238E27FC236}">
                <a16:creationId xmlns:a16="http://schemas.microsoft.com/office/drawing/2014/main" id="{734994E5-68C5-5F0D-290B-49FB1A7E7E6F}"/>
              </a:ext>
            </a:extLst>
          </p:cNvPr>
          <p:cNvSpPr>
            <a:spLocks noRot="1" noChangeArrowheads="1" noTextEdit="1"/>
          </p:cNvSpPr>
          <p:nvPr>
            <p:ph type="sldImg"/>
          </p:nvPr>
        </p:nvSpPr>
        <p:spPr>
          <a:ln/>
        </p:spPr>
      </p:sp>
      <p:sp>
        <p:nvSpPr>
          <p:cNvPr id="106499" name="Rectangle 3">
            <a:extLst>
              <a:ext uri="{FF2B5EF4-FFF2-40B4-BE49-F238E27FC236}">
                <a16:creationId xmlns:a16="http://schemas.microsoft.com/office/drawing/2014/main" id="{FBFD85C7-2E62-38C7-3111-1A405D78EAEF}"/>
              </a:ext>
            </a:extLst>
          </p:cNvPr>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D9AB6-DC38-4188-1969-B6BD939E674E}"/>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FB86CC7-979F-4DAF-0173-986D31D2F19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EC12AC5-29D7-2D07-3663-32A27683923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CCD2076-0E1F-FF67-29E3-DE6BCA1B3D66}"/>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EF1CD6B-B275-6B81-D26F-16D083A1D3C5}"/>
              </a:ext>
            </a:extLst>
          </p:cNvPr>
          <p:cNvSpPr>
            <a:spLocks noGrp="1"/>
          </p:cNvSpPr>
          <p:nvPr>
            <p:ph type="sldNum" sz="quarter" idx="12"/>
          </p:nvPr>
        </p:nvSpPr>
        <p:spPr/>
        <p:txBody>
          <a:bodyPr/>
          <a:lstStyle>
            <a:lvl1pPr>
              <a:defRPr/>
            </a:lvl1pPr>
          </a:lstStyle>
          <a:p>
            <a:fld id="{54FAA145-E9F5-4CDB-A9F9-E951D813D702}" type="slidenum">
              <a:rPr lang="en-US" altLang="en-US"/>
              <a:pPr/>
              <a:t>‹#›</a:t>
            </a:fld>
            <a:endParaRPr lang="en-US" altLang="en-US"/>
          </a:p>
        </p:txBody>
      </p:sp>
    </p:spTree>
    <p:extLst>
      <p:ext uri="{BB962C8B-B14F-4D97-AF65-F5344CB8AC3E}">
        <p14:creationId xmlns:p14="http://schemas.microsoft.com/office/powerpoint/2010/main" val="175908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1D01D-C8E8-688A-C8F8-E13E2F83222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EA2F516-991B-CED9-E143-0D424F53C70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A70C4E-F3B4-0053-442C-74E28C18BA5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805A1B4-46E1-5485-602A-F1C7E9AF4BB6}"/>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7C4213F-B848-0436-9DFD-1163D1708D55}"/>
              </a:ext>
            </a:extLst>
          </p:cNvPr>
          <p:cNvSpPr>
            <a:spLocks noGrp="1"/>
          </p:cNvSpPr>
          <p:nvPr>
            <p:ph type="sldNum" sz="quarter" idx="12"/>
          </p:nvPr>
        </p:nvSpPr>
        <p:spPr/>
        <p:txBody>
          <a:bodyPr/>
          <a:lstStyle>
            <a:lvl1pPr>
              <a:defRPr/>
            </a:lvl1pPr>
          </a:lstStyle>
          <a:p>
            <a:fld id="{F3083D01-5507-496A-80BC-46602581FBAB}" type="slidenum">
              <a:rPr lang="en-US" altLang="en-US"/>
              <a:pPr/>
              <a:t>‹#›</a:t>
            </a:fld>
            <a:endParaRPr lang="en-US" altLang="en-US"/>
          </a:p>
        </p:txBody>
      </p:sp>
    </p:spTree>
    <p:extLst>
      <p:ext uri="{BB962C8B-B14F-4D97-AF65-F5344CB8AC3E}">
        <p14:creationId xmlns:p14="http://schemas.microsoft.com/office/powerpoint/2010/main" val="2437930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E2C713-A166-1E37-4DB6-74ABE3C573EB}"/>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E9C3FB8-17F4-CD9C-A8D2-9ECACB0A4A15}"/>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8EF6CF0-FDCC-FFB9-5937-8B2B615DAD59}"/>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63BB3A4-E0C7-A4A0-10F2-173889120CCB}"/>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153E96D-A2C0-6AC7-FFF8-AD45A3A76AA8}"/>
              </a:ext>
            </a:extLst>
          </p:cNvPr>
          <p:cNvSpPr>
            <a:spLocks noGrp="1"/>
          </p:cNvSpPr>
          <p:nvPr>
            <p:ph type="sldNum" sz="quarter" idx="12"/>
          </p:nvPr>
        </p:nvSpPr>
        <p:spPr/>
        <p:txBody>
          <a:bodyPr/>
          <a:lstStyle>
            <a:lvl1pPr>
              <a:defRPr/>
            </a:lvl1pPr>
          </a:lstStyle>
          <a:p>
            <a:fld id="{23F238DD-3E95-4029-AE34-EA28FC3E5781}" type="slidenum">
              <a:rPr lang="en-US" altLang="en-US"/>
              <a:pPr/>
              <a:t>‹#›</a:t>
            </a:fld>
            <a:endParaRPr lang="en-US" altLang="en-US"/>
          </a:p>
        </p:txBody>
      </p:sp>
    </p:spTree>
    <p:extLst>
      <p:ext uri="{BB962C8B-B14F-4D97-AF65-F5344CB8AC3E}">
        <p14:creationId xmlns:p14="http://schemas.microsoft.com/office/powerpoint/2010/main" val="1201899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166B3-ADB9-CEC2-4199-DC68C5DFB59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DC3B419-68CD-467B-4FC4-4A0BD7A8D12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15B7A9-30C4-1593-4D60-B87BFD8614D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DB9F2F9-0F61-4948-C069-51C883EAF5C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72F126E-2070-BC30-4532-05C8B46158B2}"/>
              </a:ext>
            </a:extLst>
          </p:cNvPr>
          <p:cNvSpPr>
            <a:spLocks noGrp="1"/>
          </p:cNvSpPr>
          <p:nvPr>
            <p:ph type="sldNum" sz="quarter" idx="12"/>
          </p:nvPr>
        </p:nvSpPr>
        <p:spPr/>
        <p:txBody>
          <a:bodyPr/>
          <a:lstStyle>
            <a:lvl1pPr>
              <a:defRPr/>
            </a:lvl1pPr>
          </a:lstStyle>
          <a:p>
            <a:fld id="{747B9565-DB67-4140-9F5C-96C4A95D9DE5}" type="slidenum">
              <a:rPr lang="en-US" altLang="en-US"/>
              <a:pPr/>
              <a:t>‹#›</a:t>
            </a:fld>
            <a:endParaRPr lang="en-US" altLang="en-US"/>
          </a:p>
        </p:txBody>
      </p:sp>
    </p:spTree>
    <p:extLst>
      <p:ext uri="{BB962C8B-B14F-4D97-AF65-F5344CB8AC3E}">
        <p14:creationId xmlns:p14="http://schemas.microsoft.com/office/powerpoint/2010/main" val="1885922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73943-4DE4-F53A-31EE-636ACD6067C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CF0CEC1-20E7-A33B-96E7-874DAE0F7D6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D4B7AA82-521F-5BCE-EC7F-05C9E0E83A8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8798724-DB1E-0BF0-F486-51A4860769B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EFE692D-8A25-729A-5D0F-B7BDB076CAA4}"/>
              </a:ext>
            </a:extLst>
          </p:cNvPr>
          <p:cNvSpPr>
            <a:spLocks noGrp="1"/>
          </p:cNvSpPr>
          <p:nvPr>
            <p:ph type="sldNum" sz="quarter" idx="12"/>
          </p:nvPr>
        </p:nvSpPr>
        <p:spPr/>
        <p:txBody>
          <a:bodyPr/>
          <a:lstStyle>
            <a:lvl1pPr>
              <a:defRPr/>
            </a:lvl1pPr>
          </a:lstStyle>
          <a:p>
            <a:fld id="{E6A46ECC-2C25-4023-A53B-414EFD0B09BA}" type="slidenum">
              <a:rPr lang="en-US" altLang="en-US"/>
              <a:pPr/>
              <a:t>‹#›</a:t>
            </a:fld>
            <a:endParaRPr lang="en-US" altLang="en-US"/>
          </a:p>
        </p:txBody>
      </p:sp>
    </p:spTree>
    <p:extLst>
      <p:ext uri="{BB962C8B-B14F-4D97-AF65-F5344CB8AC3E}">
        <p14:creationId xmlns:p14="http://schemas.microsoft.com/office/powerpoint/2010/main" val="717987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F3EEC-7638-296C-2A9D-07A710BB565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45CD2FB-D213-3C68-E1F8-CD7B8754E35E}"/>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0A2ACB5-0B64-9D62-7CEC-3FB13A52740E}"/>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9F02FA1-577D-DC82-7D51-3F2B661EBFB4}"/>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1CB5509A-6E85-FCA2-0689-74681BB311E7}"/>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40D4E297-F731-9814-636E-F9FECDF56C1C}"/>
              </a:ext>
            </a:extLst>
          </p:cNvPr>
          <p:cNvSpPr>
            <a:spLocks noGrp="1"/>
          </p:cNvSpPr>
          <p:nvPr>
            <p:ph type="sldNum" sz="quarter" idx="12"/>
          </p:nvPr>
        </p:nvSpPr>
        <p:spPr/>
        <p:txBody>
          <a:bodyPr/>
          <a:lstStyle>
            <a:lvl1pPr>
              <a:defRPr/>
            </a:lvl1pPr>
          </a:lstStyle>
          <a:p>
            <a:fld id="{C15A48FB-DDF4-452A-9B8A-B2A4C7A317F3}" type="slidenum">
              <a:rPr lang="en-US" altLang="en-US"/>
              <a:pPr/>
              <a:t>‹#›</a:t>
            </a:fld>
            <a:endParaRPr lang="en-US" altLang="en-US"/>
          </a:p>
        </p:txBody>
      </p:sp>
    </p:spTree>
    <p:extLst>
      <p:ext uri="{BB962C8B-B14F-4D97-AF65-F5344CB8AC3E}">
        <p14:creationId xmlns:p14="http://schemas.microsoft.com/office/powerpoint/2010/main" val="3330477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242CC-DA2D-8F60-B8AC-B399BFECAA4D}"/>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205290C-BFE5-B20A-8C7B-093E0701AFF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A70841-0776-DD77-1FCF-3863E5C7344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CA83894-F7F3-02C8-E6A4-E5AFB90DA8E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983008-6FAB-97A4-7B6B-00ECB85C8CA7}"/>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58F7622-CF5D-8EB2-ED99-0FA1F1F35E0F}"/>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2745DAA1-5165-9AE3-6C8F-A23EC3C8451C}"/>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39F7A27E-FCC8-7B9B-D023-34F8C7C176D1}"/>
              </a:ext>
            </a:extLst>
          </p:cNvPr>
          <p:cNvSpPr>
            <a:spLocks noGrp="1"/>
          </p:cNvSpPr>
          <p:nvPr>
            <p:ph type="sldNum" sz="quarter" idx="12"/>
          </p:nvPr>
        </p:nvSpPr>
        <p:spPr/>
        <p:txBody>
          <a:bodyPr/>
          <a:lstStyle>
            <a:lvl1pPr>
              <a:defRPr/>
            </a:lvl1pPr>
          </a:lstStyle>
          <a:p>
            <a:fld id="{E14B252A-7CB4-4E22-8F5F-087EE5804C0C}" type="slidenum">
              <a:rPr lang="en-US" altLang="en-US"/>
              <a:pPr/>
              <a:t>‹#›</a:t>
            </a:fld>
            <a:endParaRPr lang="en-US" altLang="en-US"/>
          </a:p>
        </p:txBody>
      </p:sp>
    </p:spTree>
    <p:extLst>
      <p:ext uri="{BB962C8B-B14F-4D97-AF65-F5344CB8AC3E}">
        <p14:creationId xmlns:p14="http://schemas.microsoft.com/office/powerpoint/2010/main" val="33769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643FC-BC81-740F-CCD9-81DE089609A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A1A9087-30F3-C223-9443-631E724BDE7F}"/>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03147160-4731-E345-87E4-65709D47BE47}"/>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6CED2366-59BF-EDF4-042C-E8966FBFF1BD}"/>
              </a:ext>
            </a:extLst>
          </p:cNvPr>
          <p:cNvSpPr>
            <a:spLocks noGrp="1"/>
          </p:cNvSpPr>
          <p:nvPr>
            <p:ph type="sldNum" sz="quarter" idx="12"/>
          </p:nvPr>
        </p:nvSpPr>
        <p:spPr/>
        <p:txBody>
          <a:bodyPr/>
          <a:lstStyle>
            <a:lvl1pPr>
              <a:defRPr/>
            </a:lvl1pPr>
          </a:lstStyle>
          <a:p>
            <a:fld id="{2281B526-CA45-4FED-8B0A-6BDE7AE0514B}" type="slidenum">
              <a:rPr lang="en-US" altLang="en-US"/>
              <a:pPr/>
              <a:t>‹#›</a:t>
            </a:fld>
            <a:endParaRPr lang="en-US" altLang="en-US"/>
          </a:p>
        </p:txBody>
      </p:sp>
    </p:spTree>
    <p:extLst>
      <p:ext uri="{BB962C8B-B14F-4D97-AF65-F5344CB8AC3E}">
        <p14:creationId xmlns:p14="http://schemas.microsoft.com/office/powerpoint/2010/main" val="4102462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E59587-E60C-B4F9-96E6-3996C34D87E3}"/>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1B257EF0-3428-6F57-DE1A-4121C39B7C68}"/>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3E834528-23F7-4D73-7E1D-A175AA62D87A}"/>
              </a:ext>
            </a:extLst>
          </p:cNvPr>
          <p:cNvSpPr>
            <a:spLocks noGrp="1"/>
          </p:cNvSpPr>
          <p:nvPr>
            <p:ph type="sldNum" sz="quarter" idx="12"/>
          </p:nvPr>
        </p:nvSpPr>
        <p:spPr/>
        <p:txBody>
          <a:bodyPr/>
          <a:lstStyle>
            <a:lvl1pPr>
              <a:defRPr/>
            </a:lvl1pPr>
          </a:lstStyle>
          <a:p>
            <a:fld id="{AB3E184B-98BC-436B-9472-2EC7F48FDACE}" type="slidenum">
              <a:rPr lang="en-US" altLang="en-US"/>
              <a:pPr/>
              <a:t>‹#›</a:t>
            </a:fld>
            <a:endParaRPr lang="en-US" altLang="en-US"/>
          </a:p>
        </p:txBody>
      </p:sp>
    </p:spTree>
    <p:extLst>
      <p:ext uri="{BB962C8B-B14F-4D97-AF65-F5344CB8AC3E}">
        <p14:creationId xmlns:p14="http://schemas.microsoft.com/office/powerpoint/2010/main" val="4166412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29AAF-248E-AA02-A47E-3F02BDD1AC7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4A2D154-AFD8-5EA5-FDF2-C066E2AE27C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CDA4C44-33CA-79B2-2C13-6C34289E646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B895DA-1743-ECD3-EBA8-EA605428E21B}"/>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F9CE0934-1A29-F628-D5DD-083A5E5A7E15}"/>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244F7DF-F1D0-35BC-E86B-8254069AA6C9}"/>
              </a:ext>
            </a:extLst>
          </p:cNvPr>
          <p:cNvSpPr>
            <a:spLocks noGrp="1"/>
          </p:cNvSpPr>
          <p:nvPr>
            <p:ph type="sldNum" sz="quarter" idx="12"/>
          </p:nvPr>
        </p:nvSpPr>
        <p:spPr/>
        <p:txBody>
          <a:bodyPr/>
          <a:lstStyle>
            <a:lvl1pPr>
              <a:defRPr/>
            </a:lvl1pPr>
          </a:lstStyle>
          <a:p>
            <a:fld id="{6513598B-195F-483E-B458-D0946861A992}" type="slidenum">
              <a:rPr lang="en-US" altLang="en-US"/>
              <a:pPr/>
              <a:t>‹#›</a:t>
            </a:fld>
            <a:endParaRPr lang="en-US" altLang="en-US"/>
          </a:p>
        </p:txBody>
      </p:sp>
    </p:spTree>
    <p:extLst>
      <p:ext uri="{BB962C8B-B14F-4D97-AF65-F5344CB8AC3E}">
        <p14:creationId xmlns:p14="http://schemas.microsoft.com/office/powerpoint/2010/main" val="3242751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3337E-2BA0-BA43-FC13-0DCA5085CFD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AAD8CAC-9D66-6BD1-2E53-9D4889ADC2D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3F2755A-DC8A-B07A-726E-41CDB01E83A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74CE14-FFDF-5D66-8215-C1E8712B9259}"/>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93E6BB5D-7D8C-D2F8-87F2-E1BCED08DC1C}"/>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F4131C91-12DC-CD18-CF39-B9585A003595}"/>
              </a:ext>
            </a:extLst>
          </p:cNvPr>
          <p:cNvSpPr>
            <a:spLocks noGrp="1"/>
          </p:cNvSpPr>
          <p:nvPr>
            <p:ph type="sldNum" sz="quarter" idx="12"/>
          </p:nvPr>
        </p:nvSpPr>
        <p:spPr/>
        <p:txBody>
          <a:bodyPr/>
          <a:lstStyle>
            <a:lvl1pPr>
              <a:defRPr/>
            </a:lvl1pPr>
          </a:lstStyle>
          <a:p>
            <a:fld id="{5B82C11E-E2D2-47CB-94D1-38FC791B482C}" type="slidenum">
              <a:rPr lang="en-US" altLang="en-US"/>
              <a:pPr/>
              <a:t>‹#›</a:t>
            </a:fld>
            <a:endParaRPr lang="en-US" altLang="en-US"/>
          </a:p>
        </p:txBody>
      </p:sp>
    </p:spTree>
    <p:extLst>
      <p:ext uri="{BB962C8B-B14F-4D97-AF65-F5344CB8AC3E}">
        <p14:creationId xmlns:p14="http://schemas.microsoft.com/office/powerpoint/2010/main" val="3766804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7D1544E-E7F2-7919-526F-136F832D0B54}"/>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BB57E46-AE86-4737-57DD-2CAEAD3B095F}"/>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274D7A8-1D57-6768-F0FE-CF86C4ECBAF9}"/>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ltLang="en-US"/>
          </a:p>
        </p:txBody>
      </p:sp>
      <p:sp>
        <p:nvSpPr>
          <p:cNvPr id="1029" name="Rectangle 5">
            <a:extLst>
              <a:ext uri="{FF2B5EF4-FFF2-40B4-BE49-F238E27FC236}">
                <a16:creationId xmlns:a16="http://schemas.microsoft.com/office/drawing/2014/main" id="{1B01261E-25FE-696B-764D-B4A95910276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ltLang="en-US"/>
          </a:p>
        </p:txBody>
      </p:sp>
      <p:sp>
        <p:nvSpPr>
          <p:cNvPr id="1030" name="Rectangle 6">
            <a:extLst>
              <a:ext uri="{FF2B5EF4-FFF2-40B4-BE49-F238E27FC236}">
                <a16:creationId xmlns:a16="http://schemas.microsoft.com/office/drawing/2014/main" id="{07F5ED18-6AA9-12B0-7EA5-681C7CAF047B}"/>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782E376F-D58C-400C-BCC8-3671FF71A64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hyperlink" Target="http://www.nps.gov/nama/lenfant.ht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hyperlink" Target="http://z.about.com/d/inventors/1/0/A/y/map_image.jpg"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7"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eg"/></Relationships>
</file>

<file path=ppt/slides/_rels/slide13.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toptags.com/aama/voices/commentary/jeff.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25" name="Picture 13">
            <a:extLst>
              <a:ext uri="{FF2B5EF4-FFF2-40B4-BE49-F238E27FC236}">
                <a16:creationId xmlns:a16="http://schemas.microsoft.com/office/drawing/2014/main" id="{CCF7AAA7-E213-8A89-1677-E408FA3F9C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3886200"/>
            <a:ext cx="1298575" cy="1676400"/>
          </a:xfrm>
          <a:prstGeom prst="rect">
            <a:avLst/>
          </a:prstGeom>
          <a:noFill/>
          <a:extLst>
            <a:ext uri="{909E8E84-426E-40DD-AFC4-6F175D3DCCD1}">
              <a14:hiddenFill xmlns:a14="http://schemas.microsoft.com/office/drawing/2010/main">
                <a:solidFill>
                  <a:srgbClr val="FFFFFF"/>
                </a:solidFill>
              </a14:hiddenFill>
            </a:ext>
          </a:extLst>
        </p:spPr>
      </p:pic>
      <p:pic>
        <p:nvPicPr>
          <p:cNvPr id="64518" name="Picture 6">
            <a:extLst>
              <a:ext uri="{FF2B5EF4-FFF2-40B4-BE49-F238E27FC236}">
                <a16:creationId xmlns:a16="http://schemas.microsoft.com/office/drawing/2014/main" id="{D2204180-CDF9-55BB-E30C-F53A09DA91F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2743200" cy="2743200"/>
          </a:xfrm>
          <a:prstGeom prst="rect">
            <a:avLst/>
          </a:prstGeom>
          <a:noFill/>
          <a:extLst>
            <a:ext uri="{909E8E84-426E-40DD-AFC4-6F175D3DCCD1}">
              <a14:hiddenFill xmlns:a14="http://schemas.microsoft.com/office/drawing/2010/main">
                <a:solidFill>
                  <a:srgbClr val="FFFFFF"/>
                </a:solidFill>
              </a14:hiddenFill>
            </a:ext>
          </a:extLst>
        </p:spPr>
      </p:pic>
      <p:sp>
        <p:nvSpPr>
          <p:cNvPr id="64516" name="WordArt 4">
            <a:extLst>
              <a:ext uri="{FF2B5EF4-FFF2-40B4-BE49-F238E27FC236}">
                <a16:creationId xmlns:a16="http://schemas.microsoft.com/office/drawing/2014/main" id="{1299450F-8C96-8D24-EB1C-41AD2F257855}"/>
              </a:ext>
            </a:extLst>
          </p:cNvPr>
          <p:cNvSpPr>
            <a:spLocks noChangeArrowheads="1" noChangeShapeType="1" noTextEdit="1"/>
          </p:cNvSpPr>
          <p:nvPr/>
        </p:nvSpPr>
        <p:spPr bwMode="auto">
          <a:xfrm>
            <a:off x="2209800" y="76200"/>
            <a:ext cx="6705600" cy="38004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GB" sz="3600" b="1" kern="10">
                <a:ln w="9525">
                  <a:solidFill>
                    <a:srgbClr val="996633"/>
                  </a:solidFill>
                  <a:round/>
                  <a:headEnd/>
                  <a:tailEnd/>
                </a:ln>
                <a:blipFill dpi="0" rotWithShape="1">
                  <a:blip r:embed="rId5"/>
                  <a:srcRect/>
                  <a:tile tx="0" ty="0" sx="100000" sy="100000" flip="none" algn="tl"/>
                </a:blipFill>
              </a:rPr>
              <a:t>Math Blast</a:t>
            </a:r>
          </a:p>
          <a:p>
            <a:pPr algn="ctr"/>
            <a:r>
              <a:rPr lang="en-GB" sz="3600" b="1" kern="10">
                <a:ln w="9525">
                  <a:solidFill>
                    <a:srgbClr val="996633"/>
                  </a:solidFill>
                  <a:round/>
                  <a:headEnd/>
                  <a:tailEnd/>
                </a:ln>
                <a:blipFill dpi="0" rotWithShape="1">
                  <a:blip r:embed="rId5"/>
                  <a:srcRect/>
                  <a:tile tx="0" ty="0" sx="100000" sy="100000" flip="none" algn="tl"/>
                </a:blipFill>
              </a:rPr>
              <a:t>From the Past</a:t>
            </a:r>
          </a:p>
        </p:txBody>
      </p:sp>
      <p:pic>
        <p:nvPicPr>
          <p:cNvPr id="64521" name="Picture 9">
            <a:extLst>
              <a:ext uri="{FF2B5EF4-FFF2-40B4-BE49-F238E27FC236}">
                <a16:creationId xmlns:a16="http://schemas.microsoft.com/office/drawing/2014/main" id="{9BCB716E-7C74-DF37-20E6-AC2DAA51291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1450" y="4495800"/>
            <a:ext cx="1535113" cy="2362200"/>
          </a:xfrm>
          <a:prstGeom prst="rect">
            <a:avLst/>
          </a:prstGeom>
          <a:noFill/>
          <a:extLst>
            <a:ext uri="{909E8E84-426E-40DD-AFC4-6F175D3DCCD1}">
              <a14:hiddenFill xmlns:a14="http://schemas.microsoft.com/office/drawing/2010/main">
                <a:solidFill>
                  <a:srgbClr val="FFFFFF"/>
                </a:solidFill>
              </a14:hiddenFill>
            </a:ext>
          </a:extLst>
        </p:spPr>
      </p:pic>
      <p:pic>
        <p:nvPicPr>
          <p:cNvPr id="64523" name="Picture 11">
            <a:extLst>
              <a:ext uri="{FF2B5EF4-FFF2-40B4-BE49-F238E27FC236}">
                <a16:creationId xmlns:a16="http://schemas.microsoft.com/office/drawing/2014/main" id="{13F78478-A168-8067-AFD3-EDC8D8B2594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71600" y="5562600"/>
            <a:ext cx="1981200" cy="1276350"/>
          </a:xfrm>
          <a:prstGeom prst="rect">
            <a:avLst/>
          </a:prstGeom>
          <a:noFill/>
          <a:extLst>
            <a:ext uri="{909E8E84-426E-40DD-AFC4-6F175D3DCCD1}">
              <a14:hiddenFill xmlns:a14="http://schemas.microsoft.com/office/drawing/2010/main">
                <a:solidFill>
                  <a:srgbClr val="FFFFFF"/>
                </a:solidFill>
              </a14:hiddenFill>
            </a:ext>
          </a:extLst>
        </p:spPr>
      </p:pic>
      <p:pic>
        <p:nvPicPr>
          <p:cNvPr id="64528" name="Picture 16">
            <a:extLst>
              <a:ext uri="{FF2B5EF4-FFF2-40B4-BE49-F238E27FC236}">
                <a16:creationId xmlns:a16="http://schemas.microsoft.com/office/drawing/2014/main" id="{B1BB601F-D0FD-59E1-53EC-6EFEF33F426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05200" y="3886200"/>
            <a:ext cx="2582863"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64518"/>
                                        </p:tgtEl>
                                        <p:attrNameLst>
                                          <p:attrName>style.visibility</p:attrName>
                                        </p:attrNameLst>
                                      </p:cBhvr>
                                      <p:to>
                                        <p:strVal val="visible"/>
                                      </p:to>
                                    </p:set>
                                    <p:animEffect transition="in" filter="blinds(horizontal)">
                                      <p:cBhvr>
                                        <p:cTn id="7" dur="500"/>
                                        <p:tgtEl>
                                          <p:spTgt spid="64518"/>
                                        </p:tgtEl>
                                      </p:cBhvr>
                                    </p:animEffect>
                                  </p:childTnLst>
                                </p:cTn>
                              </p:par>
                            </p:childTnLst>
                          </p:cTn>
                        </p:par>
                        <p:par>
                          <p:cTn id="8" fill="hold" nodeType="afterGroup">
                            <p:stCondLst>
                              <p:cond delay="500"/>
                            </p:stCondLst>
                            <p:childTnLst>
                              <p:par>
                                <p:cTn id="9" presetID="42" presetClass="entr" presetSubtype="0" fill="hold" nodeType="afterEffect">
                                  <p:stCondLst>
                                    <p:cond delay="0"/>
                                  </p:stCondLst>
                                  <p:childTnLst>
                                    <p:set>
                                      <p:cBhvr>
                                        <p:cTn id="10" dur="1" fill="hold">
                                          <p:stCondLst>
                                            <p:cond delay="0"/>
                                          </p:stCondLst>
                                        </p:cTn>
                                        <p:tgtEl>
                                          <p:spTgt spid="64516"/>
                                        </p:tgtEl>
                                        <p:attrNameLst>
                                          <p:attrName>style.visibility</p:attrName>
                                        </p:attrNameLst>
                                      </p:cBhvr>
                                      <p:to>
                                        <p:strVal val="visible"/>
                                      </p:to>
                                    </p:set>
                                    <p:animEffect transition="in" filter="fade">
                                      <p:cBhvr>
                                        <p:cTn id="11" dur="1000"/>
                                        <p:tgtEl>
                                          <p:spTgt spid="64516"/>
                                        </p:tgtEl>
                                      </p:cBhvr>
                                    </p:animEffect>
                                    <p:anim calcmode="lin" valueType="num">
                                      <p:cBhvr>
                                        <p:cTn id="12" dur="1000" fill="hold"/>
                                        <p:tgtEl>
                                          <p:spTgt spid="64516"/>
                                        </p:tgtEl>
                                        <p:attrNameLst>
                                          <p:attrName>ppt_x</p:attrName>
                                        </p:attrNameLst>
                                      </p:cBhvr>
                                      <p:tavLst>
                                        <p:tav tm="0">
                                          <p:val>
                                            <p:strVal val="#ppt_x"/>
                                          </p:val>
                                        </p:tav>
                                        <p:tav tm="100000">
                                          <p:val>
                                            <p:strVal val="#ppt_x"/>
                                          </p:val>
                                        </p:tav>
                                      </p:tavLst>
                                    </p:anim>
                                    <p:anim calcmode="lin" valueType="num">
                                      <p:cBhvr>
                                        <p:cTn id="13" dur="1000" fill="hold"/>
                                        <p:tgtEl>
                                          <p:spTgt spid="64516"/>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1500"/>
                            </p:stCondLst>
                            <p:childTnLst>
                              <p:par>
                                <p:cTn id="15" presetID="26" presetClass="entr" presetSubtype="0" fill="hold" nodeType="afterEffect">
                                  <p:stCondLst>
                                    <p:cond delay="0"/>
                                  </p:stCondLst>
                                  <p:childTnLst>
                                    <p:set>
                                      <p:cBhvr>
                                        <p:cTn id="16" dur="1" fill="hold">
                                          <p:stCondLst>
                                            <p:cond delay="0"/>
                                          </p:stCondLst>
                                        </p:cTn>
                                        <p:tgtEl>
                                          <p:spTgt spid="64521"/>
                                        </p:tgtEl>
                                        <p:attrNameLst>
                                          <p:attrName>style.visibility</p:attrName>
                                        </p:attrNameLst>
                                      </p:cBhvr>
                                      <p:to>
                                        <p:strVal val="visible"/>
                                      </p:to>
                                    </p:set>
                                    <p:animEffect transition="in" filter="wipe(down)">
                                      <p:cBhvr>
                                        <p:cTn id="17" dur="580">
                                          <p:stCondLst>
                                            <p:cond delay="0"/>
                                          </p:stCondLst>
                                        </p:cTn>
                                        <p:tgtEl>
                                          <p:spTgt spid="64521"/>
                                        </p:tgtEl>
                                      </p:cBhvr>
                                    </p:animEffect>
                                    <p:anim calcmode="lin" valueType="num">
                                      <p:cBhvr>
                                        <p:cTn id="18" dur="1822" tmFilter="0,0; 0.14,0.36; 0.43,0.73; 0.71,0.91; 1.0,1.0">
                                          <p:stCondLst>
                                            <p:cond delay="0"/>
                                          </p:stCondLst>
                                        </p:cTn>
                                        <p:tgtEl>
                                          <p:spTgt spid="64521"/>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64521"/>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64521"/>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64521"/>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64521"/>
                                        </p:tgtEl>
                                        <p:attrNameLst>
                                          <p:attrName>ppt_y</p:attrName>
                                        </p:attrNameLst>
                                      </p:cBhvr>
                                      <p:tavLst>
                                        <p:tav tm="0" fmla="#ppt_y-sin(pi*$)/81">
                                          <p:val>
                                            <p:fltVal val="0"/>
                                          </p:val>
                                        </p:tav>
                                        <p:tav tm="100000">
                                          <p:val>
                                            <p:fltVal val="1"/>
                                          </p:val>
                                        </p:tav>
                                      </p:tavLst>
                                    </p:anim>
                                    <p:animScale>
                                      <p:cBhvr>
                                        <p:cTn id="23" dur="26">
                                          <p:stCondLst>
                                            <p:cond delay="650"/>
                                          </p:stCondLst>
                                        </p:cTn>
                                        <p:tgtEl>
                                          <p:spTgt spid="64521"/>
                                        </p:tgtEl>
                                      </p:cBhvr>
                                      <p:to x="100000" y="60000"/>
                                    </p:animScale>
                                    <p:animScale>
                                      <p:cBhvr>
                                        <p:cTn id="24" dur="166" decel="50000">
                                          <p:stCondLst>
                                            <p:cond delay="676"/>
                                          </p:stCondLst>
                                        </p:cTn>
                                        <p:tgtEl>
                                          <p:spTgt spid="64521"/>
                                        </p:tgtEl>
                                      </p:cBhvr>
                                      <p:to x="100000" y="100000"/>
                                    </p:animScale>
                                    <p:animScale>
                                      <p:cBhvr>
                                        <p:cTn id="25" dur="26">
                                          <p:stCondLst>
                                            <p:cond delay="1312"/>
                                          </p:stCondLst>
                                        </p:cTn>
                                        <p:tgtEl>
                                          <p:spTgt spid="64521"/>
                                        </p:tgtEl>
                                      </p:cBhvr>
                                      <p:to x="100000" y="80000"/>
                                    </p:animScale>
                                    <p:animScale>
                                      <p:cBhvr>
                                        <p:cTn id="26" dur="166" decel="50000">
                                          <p:stCondLst>
                                            <p:cond delay="1338"/>
                                          </p:stCondLst>
                                        </p:cTn>
                                        <p:tgtEl>
                                          <p:spTgt spid="64521"/>
                                        </p:tgtEl>
                                      </p:cBhvr>
                                      <p:to x="100000" y="100000"/>
                                    </p:animScale>
                                    <p:animScale>
                                      <p:cBhvr>
                                        <p:cTn id="27" dur="26">
                                          <p:stCondLst>
                                            <p:cond delay="1642"/>
                                          </p:stCondLst>
                                        </p:cTn>
                                        <p:tgtEl>
                                          <p:spTgt spid="64521"/>
                                        </p:tgtEl>
                                      </p:cBhvr>
                                      <p:to x="100000" y="90000"/>
                                    </p:animScale>
                                    <p:animScale>
                                      <p:cBhvr>
                                        <p:cTn id="28" dur="166" decel="50000">
                                          <p:stCondLst>
                                            <p:cond delay="1668"/>
                                          </p:stCondLst>
                                        </p:cTn>
                                        <p:tgtEl>
                                          <p:spTgt spid="64521"/>
                                        </p:tgtEl>
                                      </p:cBhvr>
                                      <p:to x="100000" y="100000"/>
                                    </p:animScale>
                                    <p:animScale>
                                      <p:cBhvr>
                                        <p:cTn id="29" dur="26">
                                          <p:stCondLst>
                                            <p:cond delay="1808"/>
                                          </p:stCondLst>
                                        </p:cTn>
                                        <p:tgtEl>
                                          <p:spTgt spid="64521"/>
                                        </p:tgtEl>
                                      </p:cBhvr>
                                      <p:to x="100000" y="95000"/>
                                    </p:animScale>
                                    <p:animScale>
                                      <p:cBhvr>
                                        <p:cTn id="30" dur="166" decel="50000">
                                          <p:stCondLst>
                                            <p:cond delay="1834"/>
                                          </p:stCondLst>
                                        </p:cTn>
                                        <p:tgtEl>
                                          <p:spTgt spid="64521"/>
                                        </p:tgtEl>
                                      </p:cBhvr>
                                      <p:to x="100000" y="100000"/>
                                    </p:animScale>
                                  </p:childTnLst>
                                </p:cTn>
                              </p:par>
                            </p:childTnLst>
                          </p:cTn>
                        </p:par>
                        <p:par>
                          <p:cTn id="31" fill="hold" nodeType="afterGroup">
                            <p:stCondLst>
                              <p:cond delay="3500"/>
                            </p:stCondLst>
                            <p:childTnLst>
                              <p:par>
                                <p:cTn id="32" presetID="4" presetClass="entr" presetSubtype="16" fill="hold" nodeType="afterEffect">
                                  <p:stCondLst>
                                    <p:cond delay="0"/>
                                  </p:stCondLst>
                                  <p:childTnLst>
                                    <p:set>
                                      <p:cBhvr>
                                        <p:cTn id="33" dur="1" fill="hold">
                                          <p:stCondLst>
                                            <p:cond delay="0"/>
                                          </p:stCondLst>
                                        </p:cTn>
                                        <p:tgtEl>
                                          <p:spTgt spid="64525"/>
                                        </p:tgtEl>
                                        <p:attrNameLst>
                                          <p:attrName>style.visibility</p:attrName>
                                        </p:attrNameLst>
                                      </p:cBhvr>
                                      <p:to>
                                        <p:strVal val="visible"/>
                                      </p:to>
                                    </p:set>
                                    <p:animEffect transition="in" filter="box(in)">
                                      <p:cBhvr>
                                        <p:cTn id="34" dur="500"/>
                                        <p:tgtEl>
                                          <p:spTgt spid="64525"/>
                                        </p:tgtEl>
                                      </p:cBhvr>
                                    </p:animEffect>
                                  </p:childTnLst>
                                </p:cTn>
                              </p:par>
                            </p:childTnLst>
                          </p:cTn>
                        </p:par>
                        <p:par>
                          <p:cTn id="35" fill="hold" nodeType="afterGroup">
                            <p:stCondLst>
                              <p:cond delay="4000"/>
                            </p:stCondLst>
                            <p:childTnLst>
                              <p:par>
                                <p:cTn id="36" presetID="5" presetClass="entr" presetSubtype="10" fill="hold" nodeType="afterEffect">
                                  <p:stCondLst>
                                    <p:cond delay="0"/>
                                  </p:stCondLst>
                                  <p:childTnLst>
                                    <p:set>
                                      <p:cBhvr>
                                        <p:cTn id="37" dur="1" fill="hold">
                                          <p:stCondLst>
                                            <p:cond delay="0"/>
                                          </p:stCondLst>
                                        </p:cTn>
                                        <p:tgtEl>
                                          <p:spTgt spid="64523"/>
                                        </p:tgtEl>
                                        <p:attrNameLst>
                                          <p:attrName>style.visibility</p:attrName>
                                        </p:attrNameLst>
                                      </p:cBhvr>
                                      <p:to>
                                        <p:strVal val="visible"/>
                                      </p:to>
                                    </p:set>
                                    <p:animEffect transition="in" filter="checkerboard(across)">
                                      <p:cBhvr>
                                        <p:cTn id="38" dur="500"/>
                                        <p:tgtEl>
                                          <p:spTgt spid="645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C6E052BF-125D-235C-8DF7-47A9E0B23A26}"/>
              </a:ext>
            </a:extLst>
          </p:cNvPr>
          <p:cNvSpPr>
            <a:spLocks noGrp="1" noChangeArrowheads="1"/>
          </p:cNvSpPr>
          <p:nvPr>
            <p:ph type="title"/>
          </p:nvPr>
        </p:nvSpPr>
        <p:spPr>
          <a:xfrm>
            <a:off x="304800" y="0"/>
            <a:ext cx="8229600" cy="1447800"/>
          </a:xfrm>
        </p:spPr>
        <p:txBody>
          <a:bodyPr/>
          <a:lstStyle/>
          <a:p>
            <a:pPr algn="l"/>
            <a:r>
              <a:rPr lang="en-US" altLang="en-US" sz="1800"/>
              <a:t>A Frenchman named </a:t>
            </a:r>
            <a:r>
              <a:rPr lang="en-US" altLang="en-US" sz="1800">
                <a:hlinkClick r:id="rId3"/>
              </a:rPr>
              <a:t>L'Enfant</a:t>
            </a:r>
            <a:r>
              <a:rPr lang="en-US" altLang="en-US" sz="1800"/>
              <a:t> was hired by  Washington to design plans for the capital.  At the request of Thomas Jefferson, Washington hired Banneker to serve on the planning committee.  One day, after a heated argument, L'Enfant walk off the job taking the plans for the capital with him. </a:t>
            </a:r>
            <a:endParaRPr lang="en-US" altLang="en-US"/>
          </a:p>
        </p:txBody>
      </p:sp>
      <p:sp>
        <p:nvSpPr>
          <p:cNvPr id="81945" name="Rectangle 25">
            <a:extLst>
              <a:ext uri="{FF2B5EF4-FFF2-40B4-BE49-F238E27FC236}">
                <a16:creationId xmlns:a16="http://schemas.microsoft.com/office/drawing/2014/main" id="{3CCF8115-B070-81F1-DD27-717073AAFE6D}"/>
              </a:ext>
            </a:extLst>
          </p:cNvPr>
          <p:cNvSpPr>
            <a:spLocks noChangeArrowheads="1"/>
          </p:cNvSpPr>
          <p:nvPr/>
        </p:nvSpPr>
        <p:spPr bwMode="auto">
          <a:xfrm>
            <a:off x="228600" y="2590800"/>
            <a:ext cx="335915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a:solidFill>
                  <a:schemeClr val="tx2"/>
                </a:solidFill>
                <a:latin typeface="Haettenschweiler" panose="020B0706040902060204" pitchFamily="34" charset="0"/>
              </a:rPr>
              <a:t>Banneker was able to reproduce </a:t>
            </a:r>
          </a:p>
          <a:p>
            <a:r>
              <a:rPr lang="en-US" altLang="en-US" sz="2400">
                <a:solidFill>
                  <a:schemeClr val="tx2"/>
                </a:solidFill>
                <a:latin typeface="Haettenschweiler" panose="020B0706040902060204" pitchFamily="34" charset="0"/>
              </a:rPr>
              <a:t>totally from memory in two days </a:t>
            </a:r>
          </a:p>
          <a:p>
            <a:r>
              <a:rPr lang="en-US" altLang="en-US" sz="2400">
                <a:solidFill>
                  <a:schemeClr val="tx2"/>
                </a:solidFill>
                <a:latin typeface="Haettenschweiler" panose="020B0706040902060204" pitchFamily="34" charset="0"/>
              </a:rPr>
              <a:t>all of the plans for the capital.</a:t>
            </a:r>
          </a:p>
        </p:txBody>
      </p:sp>
      <p:sp>
        <p:nvSpPr>
          <p:cNvPr id="81946" name="Rectangle 26">
            <a:extLst>
              <a:ext uri="{FF2B5EF4-FFF2-40B4-BE49-F238E27FC236}">
                <a16:creationId xmlns:a16="http://schemas.microsoft.com/office/drawing/2014/main" id="{6D96F945-1863-5B2E-289D-AA9C20D1025E}"/>
              </a:ext>
            </a:extLst>
          </p:cNvPr>
          <p:cNvSpPr>
            <a:spLocks noChangeArrowheads="1"/>
          </p:cNvSpPr>
          <p:nvPr/>
        </p:nvSpPr>
        <p:spPr bwMode="auto">
          <a:xfrm>
            <a:off x="685800" y="5257800"/>
            <a:ext cx="7850188"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sz="2000" b="1">
                <a:latin typeface="Batang" panose="02030600000101010101" pitchFamily="18" charset="-127"/>
              </a:rPr>
              <a:t>His plans included a complete layout of all the streets, parks, </a:t>
            </a:r>
          </a:p>
          <a:p>
            <a:r>
              <a:rPr lang="en-US" altLang="en-US" sz="2000" b="1">
                <a:latin typeface="Batang" panose="02030600000101010101" pitchFamily="18" charset="-127"/>
              </a:rPr>
              <a:t>and buildings that were in the original plans.  Needless to say,  </a:t>
            </a:r>
          </a:p>
          <a:p>
            <a:r>
              <a:rPr lang="en-US" altLang="en-US" sz="2000" b="1">
                <a:latin typeface="Batang" panose="02030600000101010101" pitchFamily="18" charset="-127"/>
              </a:rPr>
              <a:t>Washington D. C. would not be as it is today had it not been for </a:t>
            </a:r>
          </a:p>
          <a:p>
            <a:r>
              <a:rPr lang="en-US" altLang="en-US" sz="2000" b="1">
                <a:latin typeface="Batang" panose="02030600000101010101" pitchFamily="18" charset="-127"/>
              </a:rPr>
              <a:t>Benjamin Banneker and his eye for detail.</a:t>
            </a:r>
          </a:p>
        </p:txBody>
      </p:sp>
      <p:pic>
        <p:nvPicPr>
          <p:cNvPr id="81952" name="Picture 32" descr="Plan of the city of Washington in the territory of Columbia">
            <a:hlinkClick r:id="rId4" tooltip="View Full-Size"/>
            <a:extLst>
              <a:ext uri="{FF2B5EF4-FFF2-40B4-BE49-F238E27FC236}">
                <a16:creationId xmlns:a16="http://schemas.microsoft.com/office/drawing/2014/main" id="{2F9F2BFA-B9D2-8BB6-B6A9-082AB88304C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1371600"/>
            <a:ext cx="4648200" cy="38623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comb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81922"/>
                                        </p:tgtEl>
                                        <p:attrNameLst>
                                          <p:attrName>style.visibility</p:attrName>
                                        </p:attrNameLst>
                                      </p:cBhvr>
                                      <p:to>
                                        <p:strVal val="visible"/>
                                      </p:to>
                                    </p:set>
                                    <p:anim calcmode="lin" valueType="num">
                                      <p:cBhvr>
                                        <p:cTn id="7" dur="500" fill="hold"/>
                                        <p:tgtEl>
                                          <p:spTgt spid="81922"/>
                                        </p:tgtEl>
                                        <p:attrNameLst>
                                          <p:attrName>ppt_w</p:attrName>
                                        </p:attrNameLst>
                                      </p:cBhvr>
                                      <p:tavLst>
                                        <p:tav tm="0">
                                          <p:val>
                                            <p:fltVal val="0"/>
                                          </p:val>
                                        </p:tav>
                                        <p:tav tm="100000">
                                          <p:val>
                                            <p:strVal val="#ppt_w"/>
                                          </p:val>
                                        </p:tav>
                                      </p:tavLst>
                                    </p:anim>
                                    <p:anim calcmode="lin" valueType="num">
                                      <p:cBhvr>
                                        <p:cTn id="8" dur="500" fill="hold"/>
                                        <p:tgtEl>
                                          <p:spTgt spid="81922"/>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49" presetClass="entr" presetSubtype="0" decel="100000" fill="hold" nodeType="afterEffect">
                                  <p:stCondLst>
                                    <p:cond delay="0"/>
                                  </p:stCondLst>
                                  <p:childTnLst>
                                    <p:set>
                                      <p:cBhvr>
                                        <p:cTn id="11" dur="1" fill="hold">
                                          <p:stCondLst>
                                            <p:cond delay="0"/>
                                          </p:stCondLst>
                                        </p:cTn>
                                        <p:tgtEl>
                                          <p:spTgt spid="81952"/>
                                        </p:tgtEl>
                                        <p:attrNameLst>
                                          <p:attrName>style.visibility</p:attrName>
                                        </p:attrNameLst>
                                      </p:cBhvr>
                                      <p:to>
                                        <p:strVal val="visible"/>
                                      </p:to>
                                    </p:set>
                                    <p:anim calcmode="lin" valueType="num">
                                      <p:cBhvr>
                                        <p:cTn id="12" dur="500" fill="hold"/>
                                        <p:tgtEl>
                                          <p:spTgt spid="81952"/>
                                        </p:tgtEl>
                                        <p:attrNameLst>
                                          <p:attrName>ppt_w</p:attrName>
                                        </p:attrNameLst>
                                      </p:cBhvr>
                                      <p:tavLst>
                                        <p:tav tm="0">
                                          <p:val>
                                            <p:fltVal val="0"/>
                                          </p:val>
                                        </p:tav>
                                        <p:tav tm="100000">
                                          <p:val>
                                            <p:strVal val="#ppt_w"/>
                                          </p:val>
                                        </p:tav>
                                      </p:tavLst>
                                    </p:anim>
                                    <p:anim calcmode="lin" valueType="num">
                                      <p:cBhvr>
                                        <p:cTn id="13" dur="500" fill="hold"/>
                                        <p:tgtEl>
                                          <p:spTgt spid="81952"/>
                                        </p:tgtEl>
                                        <p:attrNameLst>
                                          <p:attrName>ppt_h</p:attrName>
                                        </p:attrNameLst>
                                      </p:cBhvr>
                                      <p:tavLst>
                                        <p:tav tm="0">
                                          <p:val>
                                            <p:fltVal val="0"/>
                                          </p:val>
                                        </p:tav>
                                        <p:tav tm="100000">
                                          <p:val>
                                            <p:strVal val="#ppt_h"/>
                                          </p:val>
                                        </p:tav>
                                      </p:tavLst>
                                    </p:anim>
                                    <p:anim calcmode="lin" valueType="num">
                                      <p:cBhvr>
                                        <p:cTn id="14" dur="500" fill="hold"/>
                                        <p:tgtEl>
                                          <p:spTgt spid="81952"/>
                                        </p:tgtEl>
                                        <p:attrNameLst>
                                          <p:attrName>style.rotation</p:attrName>
                                        </p:attrNameLst>
                                      </p:cBhvr>
                                      <p:tavLst>
                                        <p:tav tm="0">
                                          <p:val>
                                            <p:fltVal val="360"/>
                                          </p:val>
                                        </p:tav>
                                        <p:tav tm="100000">
                                          <p:val>
                                            <p:fltVal val="0"/>
                                          </p:val>
                                        </p:tav>
                                      </p:tavLst>
                                    </p:anim>
                                    <p:animEffect transition="in" filter="fade">
                                      <p:cBhvr>
                                        <p:cTn id="15" dur="500"/>
                                        <p:tgtEl>
                                          <p:spTgt spid="81952"/>
                                        </p:tgtEl>
                                      </p:cBhvr>
                                    </p:animEffect>
                                  </p:childTnLst>
                                </p:cTn>
                              </p:par>
                            </p:childTnLst>
                          </p:cTn>
                        </p:par>
                        <p:par>
                          <p:cTn id="16" fill="hold" nodeType="afterGroup">
                            <p:stCondLst>
                              <p:cond delay="1000"/>
                            </p:stCondLst>
                            <p:childTnLst>
                              <p:par>
                                <p:cTn id="17" presetID="29" presetClass="entr" presetSubtype="0" fill="hold" nodeType="afterEffect">
                                  <p:stCondLst>
                                    <p:cond delay="0"/>
                                  </p:stCondLst>
                                  <p:childTnLst>
                                    <p:set>
                                      <p:cBhvr>
                                        <p:cTn id="18" dur="1" fill="hold">
                                          <p:stCondLst>
                                            <p:cond delay="0"/>
                                          </p:stCondLst>
                                        </p:cTn>
                                        <p:tgtEl>
                                          <p:spTgt spid="81945"/>
                                        </p:tgtEl>
                                        <p:attrNameLst>
                                          <p:attrName>style.visibility</p:attrName>
                                        </p:attrNameLst>
                                      </p:cBhvr>
                                      <p:to>
                                        <p:strVal val="visible"/>
                                      </p:to>
                                    </p:set>
                                    <p:anim calcmode="lin" valueType="num">
                                      <p:cBhvr>
                                        <p:cTn id="19" dur="1000" fill="hold"/>
                                        <p:tgtEl>
                                          <p:spTgt spid="81945"/>
                                        </p:tgtEl>
                                        <p:attrNameLst>
                                          <p:attrName>ppt_x</p:attrName>
                                        </p:attrNameLst>
                                      </p:cBhvr>
                                      <p:tavLst>
                                        <p:tav tm="0">
                                          <p:val>
                                            <p:strVal val="#ppt_x-.2"/>
                                          </p:val>
                                        </p:tav>
                                        <p:tav tm="100000">
                                          <p:val>
                                            <p:strVal val="#ppt_x"/>
                                          </p:val>
                                        </p:tav>
                                      </p:tavLst>
                                    </p:anim>
                                    <p:anim calcmode="lin" valueType="num">
                                      <p:cBhvr>
                                        <p:cTn id="20" dur="1000" fill="hold"/>
                                        <p:tgtEl>
                                          <p:spTgt spid="81945"/>
                                        </p:tgtEl>
                                        <p:attrNameLst>
                                          <p:attrName>ppt_y</p:attrName>
                                        </p:attrNameLst>
                                      </p:cBhvr>
                                      <p:tavLst>
                                        <p:tav tm="0">
                                          <p:val>
                                            <p:strVal val="#ppt_y"/>
                                          </p:val>
                                        </p:tav>
                                        <p:tav tm="100000">
                                          <p:val>
                                            <p:strVal val="#ppt_y"/>
                                          </p:val>
                                        </p:tav>
                                      </p:tavLst>
                                    </p:anim>
                                    <p:animEffect transition="in" filter="wipe(right)" prLst="gradientSize: 0.1">
                                      <p:cBhvr>
                                        <p:cTn id="21" dur="1000"/>
                                        <p:tgtEl>
                                          <p:spTgt spid="81945"/>
                                        </p:tgtEl>
                                      </p:cBhvr>
                                    </p:animEffect>
                                  </p:childTnLst>
                                </p:cTn>
                              </p:par>
                            </p:childTnLst>
                          </p:cTn>
                        </p:par>
                        <p:par>
                          <p:cTn id="22" fill="hold" nodeType="afterGroup">
                            <p:stCondLst>
                              <p:cond delay="2000"/>
                            </p:stCondLst>
                            <p:childTnLst>
                              <p:par>
                                <p:cTn id="23" presetID="18" presetClass="entr" presetSubtype="12" fill="hold" nodeType="afterEffect">
                                  <p:stCondLst>
                                    <p:cond delay="0"/>
                                  </p:stCondLst>
                                  <p:childTnLst>
                                    <p:set>
                                      <p:cBhvr>
                                        <p:cTn id="24" dur="1" fill="hold">
                                          <p:stCondLst>
                                            <p:cond delay="0"/>
                                          </p:stCondLst>
                                        </p:cTn>
                                        <p:tgtEl>
                                          <p:spTgt spid="81946"/>
                                        </p:tgtEl>
                                        <p:attrNameLst>
                                          <p:attrName>style.visibility</p:attrName>
                                        </p:attrNameLst>
                                      </p:cBhvr>
                                      <p:to>
                                        <p:strVal val="visible"/>
                                      </p:to>
                                    </p:set>
                                    <p:animEffect transition="in" filter="strips(downLeft)">
                                      <p:cBhvr>
                                        <p:cTn id="25" dur="500"/>
                                        <p:tgtEl>
                                          <p:spTgt spid="819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p:bldP spid="81945" grpId="0"/>
      <p:bldP spid="8194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52" name="Rectangle 8">
            <a:extLst>
              <a:ext uri="{FF2B5EF4-FFF2-40B4-BE49-F238E27FC236}">
                <a16:creationId xmlns:a16="http://schemas.microsoft.com/office/drawing/2014/main" id="{774F99FE-8ABD-8B17-ACA2-5E728508AD51}"/>
              </a:ext>
            </a:extLst>
          </p:cNvPr>
          <p:cNvSpPr>
            <a:spLocks noChangeArrowheads="1"/>
          </p:cNvSpPr>
          <p:nvPr/>
        </p:nvSpPr>
        <p:spPr bwMode="auto">
          <a:xfrm>
            <a:off x="1981200" y="0"/>
            <a:ext cx="6248400" cy="660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152352" rIns="0" bIns="38088" anchor="ctr">
            <a:spAutoFit/>
          </a:bodyPr>
          <a:lstStyle/>
          <a:p>
            <a:r>
              <a:rPr lang="en-US" altLang="en-US" sz="1500" b="1">
                <a:latin typeface="Myriad Web Pro" pitchFamily="34" charset="0"/>
              </a:rPr>
              <a:t>Just for fun, here is a little puzzle by Banneker -- he was fond of things like this: </a:t>
            </a:r>
          </a:p>
          <a:p>
            <a:endParaRPr lang="en-US" altLang="en-US" sz="800" b="1" i="1">
              <a:latin typeface="Myriad Web Pro" pitchFamily="34" charset="0"/>
            </a:endParaRPr>
          </a:p>
          <a:p>
            <a:r>
              <a:rPr lang="en-US" altLang="en-US" sz="1500" b="1" i="1">
                <a:latin typeface="Myriad Web Pro" pitchFamily="34" charset="0"/>
              </a:rPr>
              <a:t>The Puzzle of the Cooper and the Vintner</a:t>
            </a:r>
          </a:p>
          <a:p>
            <a:endParaRPr lang="en-US" altLang="en-US" sz="800" b="1">
              <a:latin typeface="Myriad Web Pro" pitchFamily="34" charset="0"/>
            </a:endParaRPr>
          </a:p>
          <a:p>
            <a:r>
              <a:rPr lang="en-US" altLang="en-US" sz="1500" b="1">
                <a:latin typeface="Myriad Web Pro" pitchFamily="34" charset="0"/>
              </a:rPr>
              <a:t>A cooper and a vintner sat down for a talk,</a:t>
            </a:r>
            <a:br>
              <a:rPr lang="en-US" altLang="en-US" sz="1500" b="1">
                <a:latin typeface="Myriad Web Pro" pitchFamily="34" charset="0"/>
              </a:rPr>
            </a:br>
            <a:r>
              <a:rPr lang="en-US" altLang="en-US" sz="1500" b="1">
                <a:latin typeface="Myriad Web Pro" pitchFamily="34" charset="0"/>
              </a:rPr>
              <a:t>Both being so groggy that neither could walk;</a:t>
            </a:r>
            <a:br>
              <a:rPr lang="en-US" altLang="en-US" sz="1500" b="1">
                <a:latin typeface="Myriad Web Pro" pitchFamily="34" charset="0"/>
              </a:rPr>
            </a:br>
            <a:r>
              <a:rPr lang="en-US" altLang="en-US" sz="1500" b="1">
                <a:latin typeface="Myriad Web Pro" pitchFamily="34" charset="0"/>
              </a:rPr>
              <a:t>Says cooper to vintner, "I'm the first of my trade,</a:t>
            </a:r>
            <a:br>
              <a:rPr lang="en-US" altLang="en-US" sz="1500" b="1">
                <a:latin typeface="Myriad Web Pro" pitchFamily="34" charset="0"/>
              </a:rPr>
            </a:br>
            <a:r>
              <a:rPr lang="en-US" altLang="en-US" sz="1500" b="1">
                <a:latin typeface="Myriad Web Pro" pitchFamily="34" charset="0"/>
              </a:rPr>
              <a:t>There's no kind of vessel but what I have made,</a:t>
            </a:r>
            <a:br>
              <a:rPr lang="en-US" altLang="en-US" sz="1500" b="1">
                <a:latin typeface="Myriad Web Pro" pitchFamily="34" charset="0"/>
              </a:rPr>
            </a:br>
            <a:r>
              <a:rPr lang="en-US" altLang="en-US" sz="1500" b="1">
                <a:latin typeface="Myriad Web Pro" pitchFamily="34" charset="0"/>
              </a:rPr>
              <a:t>And of any shape, sir, just what you will,</a:t>
            </a:r>
            <a:br>
              <a:rPr lang="en-US" altLang="en-US" sz="1500" b="1">
                <a:latin typeface="Myriad Web Pro" pitchFamily="34" charset="0"/>
              </a:rPr>
            </a:br>
            <a:r>
              <a:rPr lang="en-US" altLang="en-US" sz="1500" b="1">
                <a:latin typeface="Myriad Web Pro" pitchFamily="34" charset="0"/>
              </a:rPr>
              <a:t>And of any size, sir, from a tun to a gill."</a:t>
            </a:r>
            <a:br>
              <a:rPr lang="en-US" altLang="en-US" sz="1500" b="1">
                <a:latin typeface="Myriad Web Pro" pitchFamily="34" charset="0"/>
              </a:rPr>
            </a:br>
            <a:r>
              <a:rPr lang="en-US" altLang="en-US" sz="1500" b="1">
                <a:latin typeface="Myriad Web Pro" pitchFamily="34" charset="0"/>
              </a:rPr>
              <a:t>"Then,"says the vintner, "you're the man for me.</a:t>
            </a:r>
            <a:br>
              <a:rPr lang="en-US" altLang="en-US" sz="1500" b="1">
                <a:latin typeface="Myriad Web Pro" pitchFamily="34" charset="0"/>
              </a:rPr>
            </a:br>
            <a:r>
              <a:rPr lang="en-US" altLang="en-US" sz="1500" b="1">
                <a:latin typeface="Myriad Web Pro" pitchFamily="34" charset="0"/>
              </a:rPr>
              <a:t>Make me a vessel, if we can agree,</a:t>
            </a:r>
            <a:br>
              <a:rPr lang="en-US" altLang="en-US" sz="1500" b="1">
                <a:latin typeface="Myriad Web Pro" pitchFamily="34" charset="0"/>
              </a:rPr>
            </a:br>
            <a:r>
              <a:rPr lang="en-US" altLang="en-US" sz="1500" b="1">
                <a:latin typeface="Myriad Web Pro" pitchFamily="34" charset="0"/>
              </a:rPr>
              <a:t>The top and the bottom diameter define,</a:t>
            </a:r>
            <a:br>
              <a:rPr lang="en-US" altLang="en-US" sz="1500" b="1">
                <a:latin typeface="Myriad Web Pro" pitchFamily="34" charset="0"/>
              </a:rPr>
            </a:br>
            <a:r>
              <a:rPr lang="en-US" altLang="en-US" sz="1500" b="1">
                <a:latin typeface="Myriad Web Pro" pitchFamily="34" charset="0"/>
              </a:rPr>
              <a:t>To bear that proportion as fifteen to nine,</a:t>
            </a:r>
            <a:br>
              <a:rPr lang="en-US" altLang="en-US" sz="1500" b="1">
                <a:latin typeface="Myriad Web Pro" pitchFamily="34" charset="0"/>
              </a:rPr>
            </a:br>
            <a:r>
              <a:rPr lang="en-US" altLang="en-US" sz="1500" b="1">
                <a:latin typeface="Myriad Web Pro" pitchFamily="34" charset="0"/>
              </a:rPr>
              <a:t>Thirty-five inches are just what I crave,</a:t>
            </a:r>
            <a:br>
              <a:rPr lang="en-US" altLang="en-US" sz="1500" b="1">
                <a:latin typeface="Myriad Web Pro" pitchFamily="34" charset="0"/>
              </a:rPr>
            </a:br>
            <a:r>
              <a:rPr lang="en-US" altLang="en-US" sz="1500" b="1">
                <a:latin typeface="Myriad Web Pro" pitchFamily="34" charset="0"/>
              </a:rPr>
              <a:t>No more and no less in the depth will I have;</a:t>
            </a:r>
            <a:br>
              <a:rPr lang="en-US" altLang="en-US" sz="1500" b="1">
                <a:latin typeface="Myriad Web Pro" pitchFamily="34" charset="0"/>
              </a:rPr>
            </a:br>
            <a:r>
              <a:rPr lang="en-US" altLang="en-US" sz="1500" b="1">
                <a:latin typeface="Myriad Web Pro" pitchFamily="34" charset="0"/>
              </a:rPr>
              <a:t>Just thirty-nine gallons this vessel must hold,</a:t>
            </a:r>
            <a:br>
              <a:rPr lang="en-US" altLang="en-US" sz="1500" b="1">
                <a:latin typeface="Myriad Web Pro" pitchFamily="34" charset="0"/>
              </a:rPr>
            </a:br>
            <a:r>
              <a:rPr lang="en-US" altLang="en-US" sz="1500" b="1">
                <a:latin typeface="Myriad Web Pro" pitchFamily="34" charset="0"/>
              </a:rPr>
              <a:t>Then I will reward you with silver or gold --</a:t>
            </a:r>
            <a:br>
              <a:rPr lang="en-US" altLang="en-US" sz="1500" b="1">
                <a:latin typeface="Myriad Web Pro" pitchFamily="34" charset="0"/>
              </a:rPr>
            </a:br>
            <a:r>
              <a:rPr lang="en-US" altLang="en-US" sz="1500" b="1">
                <a:latin typeface="Myriad Web Pro" pitchFamily="34" charset="0"/>
              </a:rPr>
              <a:t>Give me your promise, my honest old friend."</a:t>
            </a:r>
            <a:br>
              <a:rPr lang="en-US" altLang="en-US" sz="1500" b="1">
                <a:latin typeface="Myriad Web Pro" pitchFamily="34" charset="0"/>
              </a:rPr>
            </a:br>
            <a:r>
              <a:rPr lang="en-US" altLang="en-US" sz="1500" b="1">
                <a:latin typeface="Myriad Web Pro" pitchFamily="34" charset="0"/>
              </a:rPr>
              <a:t>"I'll make it tomorrow, that you may depend!"</a:t>
            </a:r>
            <a:br>
              <a:rPr lang="en-US" altLang="en-US" sz="1500" b="1">
                <a:latin typeface="Myriad Web Pro" pitchFamily="34" charset="0"/>
              </a:rPr>
            </a:br>
            <a:r>
              <a:rPr lang="en-US" altLang="en-US" sz="1500" b="1">
                <a:latin typeface="Myriad Web Pro" pitchFamily="34" charset="0"/>
              </a:rPr>
              <a:t>So, the next day, the cooper, his work to discharge,</a:t>
            </a:r>
            <a:br>
              <a:rPr lang="en-US" altLang="en-US" sz="1500" b="1">
                <a:latin typeface="Myriad Web Pro" pitchFamily="34" charset="0"/>
              </a:rPr>
            </a:br>
            <a:r>
              <a:rPr lang="en-US" altLang="en-US" sz="1500" b="1">
                <a:latin typeface="Myriad Web Pro" pitchFamily="34" charset="0"/>
              </a:rPr>
              <a:t>Soon made the new vessel, but made it too large;</a:t>
            </a:r>
            <a:br>
              <a:rPr lang="en-US" altLang="en-US" sz="1500" b="1">
                <a:latin typeface="Myriad Web Pro" pitchFamily="34" charset="0"/>
              </a:rPr>
            </a:br>
            <a:r>
              <a:rPr lang="en-US" altLang="en-US" sz="1500" b="1">
                <a:latin typeface="Myriad Web Pro" pitchFamily="34" charset="0"/>
              </a:rPr>
              <a:t>He took out some staves, which made it too small,</a:t>
            </a:r>
            <a:br>
              <a:rPr lang="en-US" altLang="en-US" sz="1500" b="1">
                <a:latin typeface="Myriad Web Pro" pitchFamily="34" charset="0"/>
              </a:rPr>
            </a:br>
            <a:r>
              <a:rPr lang="en-US" altLang="en-US" sz="1500" b="1">
                <a:latin typeface="Myriad Web Pro" pitchFamily="34" charset="0"/>
              </a:rPr>
              <a:t>And then cursed the vessel, the vintner, and all.</a:t>
            </a:r>
            <a:br>
              <a:rPr lang="en-US" altLang="en-US" sz="1500" b="1">
                <a:latin typeface="Myriad Web Pro" pitchFamily="34" charset="0"/>
              </a:rPr>
            </a:br>
            <a:r>
              <a:rPr lang="en-US" altLang="en-US" sz="1500" b="1">
                <a:latin typeface="Myriad Web Pro" pitchFamily="34" charset="0"/>
              </a:rPr>
              <a:t>He beat on his breast, "By the powers" he swore</a:t>
            </a:r>
            <a:br>
              <a:rPr lang="en-US" altLang="en-US" sz="1500" b="1">
                <a:latin typeface="Myriad Web Pro" pitchFamily="34" charset="0"/>
              </a:rPr>
            </a:br>
            <a:r>
              <a:rPr lang="en-US" altLang="en-US" sz="1500" b="1">
                <a:latin typeface="Myriad Web Pro" pitchFamily="34" charset="0"/>
              </a:rPr>
              <a:t>He never would work at his trade any more.</a:t>
            </a:r>
            <a:br>
              <a:rPr lang="en-US" altLang="en-US" sz="1500" b="1">
                <a:latin typeface="Myriad Web Pro" pitchFamily="34" charset="0"/>
              </a:rPr>
            </a:br>
            <a:r>
              <a:rPr lang="en-US" altLang="en-US" sz="1500" b="1">
                <a:latin typeface="Myriad Web Pro" pitchFamily="34" charset="0"/>
              </a:rPr>
              <a:t>Now, my worthy friend, find out if you can,</a:t>
            </a:r>
            <a:br>
              <a:rPr lang="en-US" altLang="en-US" sz="1500" b="1">
                <a:latin typeface="Myriad Web Pro" pitchFamily="34" charset="0"/>
              </a:rPr>
            </a:br>
            <a:r>
              <a:rPr lang="en-US" altLang="en-US" sz="1500" b="1">
                <a:latin typeface="Myriad Web Pro" pitchFamily="34" charset="0"/>
              </a:rPr>
              <a:t>The vessel's dimensions, and comfort the man!</a:t>
            </a:r>
            <a:endParaRPr lang="en-US" altLang="en-US" sz="1500">
              <a:latin typeface="Myriad Web Pro"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iterate type="wd">
                                    <p:tmPct val="10000"/>
                                  </p:iterate>
                                  <p:childTnLst>
                                    <p:set>
                                      <p:cBhvr>
                                        <p:cTn id="6" dur="1" fill="hold">
                                          <p:stCondLst>
                                            <p:cond delay="0"/>
                                          </p:stCondLst>
                                        </p:cTn>
                                        <p:tgtEl>
                                          <p:spTgt spid="82952"/>
                                        </p:tgtEl>
                                        <p:attrNameLst>
                                          <p:attrName>style.visibility</p:attrName>
                                        </p:attrNameLst>
                                      </p:cBhvr>
                                      <p:to>
                                        <p:strVal val="visible"/>
                                      </p:to>
                                    </p:set>
                                    <p:anim calcmode="lin" valueType="num">
                                      <p:cBhvr additive="base">
                                        <p:cTn id="7" dur="500" fill="hold"/>
                                        <p:tgtEl>
                                          <p:spTgt spid="82952"/>
                                        </p:tgtEl>
                                        <p:attrNameLst>
                                          <p:attrName>ppt_x</p:attrName>
                                        </p:attrNameLst>
                                      </p:cBhvr>
                                      <p:tavLst>
                                        <p:tav tm="0">
                                          <p:val>
                                            <p:strVal val="#ppt_x"/>
                                          </p:val>
                                        </p:tav>
                                        <p:tav tm="100000">
                                          <p:val>
                                            <p:strVal val="#ppt_x"/>
                                          </p:val>
                                        </p:tav>
                                      </p:tavLst>
                                    </p:anim>
                                    <p:anim calcmode="lin" valueType="num">
                                      <p:cBhvr additive="base">
                                        <p:cTn id="8" dur="500" fill="hold"/>
                                        <p:tgtEl>
                                          <p:spTgt spid="829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5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7" name="Rectangle 17">
            <a:extLst>
              <a:ext uri="{FF2B5EF4-FFF2-40B4-BE49-F238E27FC236}">
                <a16:creationId xmlns:a16="http://schemas.microsoft.com/office/drawing/2014/main" id="{0C0719BA-82D7-885E-0EE2-13DC7190E8EF}"/>
              </a:ext>
            </a:extLst>
          </p:cNvPr>
          <p:cNvSpPr>
            <a:spLocks noChangeArrowheads="1"/>
          </p:cNvSpPr>
          <p:nvPr/>
        </p:nvSpPr>
        <p:spPr bwMode="auto">
          <a:xfrm>
            <a:off x="0" y="0"/>
            <a:ext cx="864235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altLang="en-US" sz="2400" b="1">
                <a:latin typeface="Agency FB" panose="020B0503020202020204" pitchFamily="34" charset="0"/>
              </a:rPr>
              <a:t>Banneker's life is inspirational. Despite the popular prejudices of his times, the man was quite unwilling to let his race or his age hinder in any way his thirst for intellectual development.</a:t>
            </a:r>
          </a:p>
        </p:txBody>
      </p:sp>
      <p:pic>
        <p:nvPicPr>
          <p:cNvPr id="51219" name="Picture 19">
            <a:extLst>
              <a:ext uri="{FF2B5EF4-FFF2-40B4-BE49-F238E27FC236}">
                <a16:creationId xmlns:a16="http://schemas.microsoft.com/office/drawing/2014/main" id="{49B62911-3BAA-5653-0322-E57CDAED2A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524000"/>
            <a:ext cx="1328738" cy="1828800"/>
          </a:xfrm>
          <a:prstGeom prst="rect">
            <a:avLst/>
          </a:prstGeom>
          <a:noFill/>
          <a:extLst>
            <a:ext uri="{909E8E84-426E-40DD-AFC4-6F175D3DCCD1}">
              <a14:hiddenFill xmlns:a14="http://schemas.microsoft.com/office/drawing/2010/main">
                <a:solidFill>
                  <a:srgbClr val="FFFFFF"/>
                </a:solidFill>
              </a14:hiddenFill>
            </a:ext>
          </a:extLst>
        </p:spPr>
      </p:pic>
      <p:sp>
        <p:nvSpPr>
          <p:cNvPr id="51220" name="Rectangle 20">
            <a:extLst>
              <a:ext uri="{FF2B5EF4-FFF2-40B4-BE49-F238E27FC236}">
                <a16:creationId xmlns:a16="http://schemas.microsoft.com/office/drawing/2014/main" id="{53A07ED5-08B8-9479-8174-9E00B50ADCA2}"/>
              </a:ext>
            </a:extLst>
          </p:cNvPr>
          <p:cNvSpPr>
            <a:spLocks noChangeArrowheads="1"/>
          </p:cNvSpPr>
          <p:nvPr/>
        </p:nvSpPr>
        <p:spPr bwMode="auto">
          <a:xfrm>
            <a:off x="304800" y="1219200"/>
            <a:ext cx="14382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b="1">
                <a:latin typeface="Batang" panose="02030600000101010101" pitchFamily="18" charset="-127"/>
              </a:rPr>
              <a:t>Kelly Miller</a:t>
            </a:r>
          </a:p>
        </p:txBody>
      </p:sp>
      <p:sp>
        <p:nvSpPr>
          <p:cNvPr id="51221" name="Rectangle 21">
            <a:extLst>
              <a:ext uri="{FF2B5EF4-FFF2-40B4-BE49-F238E27FC236}">
                <a16:creationId xmlns:a16="http://schemas.microsoft.com/office/drawing/2014/main" id="{F38B897C-4E62-4ECA-484C-580A7878969E}"/>
              </a:ext>
            </a:extLst>
          </p:cNvPr>
          <p:cNvSpPr>
            <a:spLocks noChangeArrowheads="1"/>
          </p:cNvSpPr>
          <p:nvPr/>
        </p:nvSpPr>
        <p:spPr bwMode="auto">
          <a:xfrm>
            <a:off x="0" y="3429000"/>
            <a:ext cx="23256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b="1"/>
              <a:t>in 1887, the first Black </a:t>
            </a:r>
            <a:br>
              <a:rPr lang="en-US" altLang="en-US" b="1"/>
            </a:br>
            <a:r>
              <a:rPr lang="en-US" altLang="en-US" b="1"/>
              <a:t>mathematics graduate student</a:t>
            </a:r>
          </a:p>
        </p:txBody>
      </p:sp>
      <p:pic>
        <p:nvPicPr>
          <p:cNvPr id="51223" name="Picture 23">
            <a:extLst>
              <a:ext uri="{FF2B5EF4-FFF2-40B4-BE49-F238E27FC236}">
                <a16:creationId xmlns:a16="http://schemas.microsoft.com/office/drawing/2014/main" id="{60033311-CAEB-57CD-A476-D8073A96C3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1447800"/>
            <a:ext cx="1362075" cy="1962150"/>
          </a:xfrm>
          <a:prstGeom prst="rect">
            <a:avLst/>
          </a:prstGeom>
          <a:noFill/>
          <a:extLst>
            <a:ext uri="{909E8E84-426E-40DD-AFC4-6F175D3DCCD1}">
              <a14:hiddenFill xmlns:a14="http://schemas.microsoft.com/office/drawing/2010/main">
                <a:solidFill>
                  <a:srgbClr val="FFFFFF"/>
                </a:solidFill>
              </a14:hiddenFill>
            </a:ext>
          </a:extLst>
        </p:spPr>
      </p:pic>
      <p:sp>
        <p:nvSpPr>
          <p:cNvPr id="51224" name="Rectangle 24">
            <a:extLst>
              <a:ext uri="{FF2B5EF4-FFF2-40B4-BE49-F238E27FC236}">
                <a16:creationId xmlns:a16="http://schemas.microsoft.com/office/drawing/2014/main" id="{2C653D2A-77A4-2AF0-B41F-85C4C883CED6}"/>
              </a:ext>
            </a:extLst>
          </p:cNvPr>
          <p:cNvSpPr>
            <a:spLocks noChangeArrowheads="1"/>
          </p:cNvSpPr>
          <p:nvPr/>
        </p:nvSpPr>
        <p:spPr bwMode="auto">
          <a:xfrm>
            <a:off x="7315200" y="1143000"/>
            <a:ext cx="16621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latin typeface="Batang" panose="02030600000101010101" pitchFamily="18" charset="-127"/>
              </a:rPr>
              <a:t>Elbert F. Cox</a:t>
            </a:r>
            <a:r>
              <a:rPr lang="en-US" altLang="en-US"/>
              <a:t> </a:t>
            </a:r>
          </a:p>
        </p:txBody>
      </p:sp>
      <p:sp>
        <p:nvSpPr>
          <p:cNvPr id="51225" name="Rectangle 25">
            <a:extLst>
              <a:ext uri="{FF2B5EF4-FFF2-40B4-BE49-F238E27FC236}">
                <a16:creationId xmlns:a16="http://schemas.microsoft.com/office/drawing/2014/main" id="{AD314D48-8380-F096-1F66-CACFE1718878}"/>
              </a:ext>
            </a:extLst>
          </p:cNvPr>
          <p:cNvSpPr>
            <a:spLocks noChangeArrowheads="1"/>
          </p:cNvSpPr>
          <p:nvPr/>
        </p:nvSpPr>
        <p:spPr bwMode="auto">
          <a:xfrm>
            <a:off x="7086600" y="3429000"/>
            <a:ext cx="20574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altLang="en-US" b="1"/>
              <a:t>first Black Mathematics</a:t>
            </a:r>
          </a:p>
          <a:p>
            <a:pPr algn="ctr"/>
            <a:r>
              <a:rPr lang="en-US" altLang="en-US" b="1"/>
              <a:t>Ph.D. (1925) Cornell University</a:t>
            </a:r>
          </a:p>
        </p:txBody>
      </p:sp>
      <p:pic>
        <p:nvPicPr>
          <p:cNvPr id="51227" name="Picture 27">
            <a:extLst>
              <a:ext uri="{FF2B5EF4-FFF2-40B4-BE49-F238E27FC236}">
                <a16:creationId xmlns:a16="http://schemas.microsoft.com/office/drawing/2014/main" id="{BACA3BC4-59D2-67E3-CC53-544068D5F4D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0400" y="2209800"/>
            <a:ext cx="2743200" cy="1914525"/>
          </a:xfrm>
          <a:prstGeom prst="rect">
            <a:avLst/>
          </a:prstGeom>
          <a:noFill/>
          <a:extLst>
            <a:ext uri="{909E8E84-426E-40DD-AFC4-6F175D3DCCD1}">
              <a14:hiddenFill xmlns:a14="http://schemas.microsoft.com/office/drawing/2010/main">
                <a:solidFill>
                  <a:srgbClr val="FFFFFF"/>
                </a:solidFill>
              </a14:hiddenFill>
            </a:ext>
          </a:extLst>
        </p:spPr>
      </p:pic>
      <p:sp>
        <p:nvSpPr>
          <p:cNvPr id="51228" name="Rectangle 28">
            <a:extLst>
              <a:ext uri="{FF2B5EF4-FFF2-40B4-BE49-F238E27FC236}">
                <a16:creationId xmlns:a16="http://schemas.microsoft.com/office/drawing/2014/main" id="{3536DC7C-0772-5D84-C072-2CA23C2C2B30}"/>
              </a:ext>
            </a:extLst>
          </p:cNvPr>
          <p:cNvSpPr>
            <a:spLocks noChangeArrowheads="1"/>
          </p:cNvSpPr>
          <p:nvPr/>
        </p:nvSpPr>
        <p:spPr bwMode="auto">
          <a:xfrm>
            <a:off x="2590800" y="4114800"/>
            <a:ext cx="37734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t>Ph.D. (Mathematics) Catholic University, 1943 </a:t>
            </a:r>
          </a:p>
          <a:p>
            <a:r>
              <a:rPr lang="en-US" altLang="en-US" b="1"/>
              <a:t>first African American woman mathematician</a:t>
            </a:r>
          </a:p>
        </p:txBody>
      </p:sp>
      <p:sp>
        <p:nvSpPr>
          <p:cNvPr id="51229" name="Rectangle 29">
            <a:extLst>
              <a:ext uri="{FF2B5EF4-FFF2-40B4-BE49-F238E27FC236}">
                <a16:creationId xmlns:a16="http://schemas.microsoft.com/office/drawing/2014/main" id="{E09A153A-778D-076B-F518-62A5F4E60F42}"/>
              </a:ext>
            </a:extLst>
          </p:cNvPr>
          <p:cNvSpPr>
            <a:spLocks noChangeArrowheads="1"/>
          </p:cNvSpPr>
          <p:nvPr/>
        </p:nvSpPr>
        <p:spPr bwMode="auto">
          <a:xfrm>
            <a:off x="2667000" y="1905000"/>
            <a:ext cx="37385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latin typeface="Batang" panose="02030600000101010101" pitchFamily="18" charset="-127"/>
              </a:rPr>
              <a:t>Martha Euphemia Lofton Haynes</a:t>
            </a:r>
            <a:r>
              <a:rPr lang="en-US" altLang="en-US"/>
              <a:t> </a:t>
            </a:r>
          </a:p>
        </p:txBody>
      </p:sp>
      <p:sp>
        <p:nvSpPr>
          <p:cNvPr id="51230" name="Text Box 30">
            <a:extLst>
              <a:ext uri="{FF2B5EF4-FFF2-40B4-BE49-F238E27FC236}">
                <a16:creationId xmlns:a16="http://schemas.microsoft.com/office/drawing/2014/main" id="{3A8C891F-9F3B-8D2E-D2F2-97F7C7BAD07C}"/>
              </a:ext>
            </a:extLst>
          </p:cNvPr>
          <p:cNvSpPr txBox="1">
            <a:spLocks noChangeArrowheads="1"/>
          </p:cNvSpPr>
          <p:nvPr/>
        </p:nvSpPr>
        <p:spPr bwMode="auto">
          <a:xfrm>
            <a:off x="1905000" y="1295400"/>
            <a:ext cx="48291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b="1">
                <a:latin typeface="Palatino Linotype" panose="02040502050505030304" pitchFamily="18" charset="0"/>
              </a:rPr>
              <a:t>Other Great Mathematicians</a:t>
            </a:r>
          </a:p>
        </p:txBody>
      </p:sp>
      <p:pic>
        <p:nvPicPr>
          <p:cNvPr id="51232" name="Picture 32">
            <a:extLst>
              <a:ext uri="{FF2B5EF4-FFF2-40B4-BE49-F238E27FC236}">
                <a16:creationId xmlns:a16="http://schemas.microsoft.com/office/drawing/2014/main" id="{66017FB2-E973-03FA-A82A-B5F2D04B212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4648200"/>
            <a:ext cx="1374775" cy="1938338"/>
          </a:xfrm>
          <a:prstGeom prst="rect">
            <a:avLst/>
          </a:prstGeom>
          <a:noFill/>
          <a:extLst>
            <a:ext uri="{909E8E84-426E-40DD-AFC4-6F175D3DCCD1}">
              <a14:hiddenFill xmlns:a14="http://schemas.microsoft.com/office/drawing/2010/main">
                <a:solidFill>
                  <a:srgbClr val="FFFFFF"/>
                </a:solidFill>
              </a14:hiddenFill>
            </a:ext>
          </a:extLst>
        </p:spPr>
      </p:pic>
      <p:sp>
        <p:nvSpPr>
          <p:cNvPr id="51233" name="Rectangle 33">
            <a:extLst>
              <a:ext uri="{FF2B5EF4-FFF2-40B4-BE49-F238E27FC236}">
                <a16:creationId xmlns:a16="http://schemas.microsoft.com/office/drawing/2014/main" id="{C97819F6-CAF7-2BB9-CE79-CA0FEDA52AAF}"/>
              </a:ext>
            </a:extLst>
          </p:cNvPr>
          <p:cNvSpPr>
            <a:spLocks noChangeArrowheads="1"/>
          </p:cNvSpPr>
          <p:nvPr/>
        </p:nvSpPr>
        <p:spPr bwMode="auto">
          <a:xfrm>
            <a:off x="2286000" y="5105400"/>
            <a:ext cx="16287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latin typeface="Batang" panose="02030600000101010101" pitchFamily="18" charset="-127"/>
              </a:rPr>
              <a:t>Percy Pierre </a:t>
            </a:r>
          </a:p>
        </p:txBody>
      </p:sp>
      <p:sp>
        <p:nvSpPr>
          <p:cNvPr id="51234" name="Rectangle 34">
            <a:extLst>
              <a:ext uri="{FF2B5EF4-FFF2-40B4-BE49-F238E27FC236}">
                <a16:creationId xmlns:a16="http://schemas.microsoft.com/office/drawing/2014/main" id="{DD5CE3E0-EBF5-F24C-40D7-A10B2524C7F9}"/>
              </a:ext>
            </a:extLst>
          </p:cNvPr>
          <p:cNvSpPr>
            <a:spLocks noChangeArrowheads="1"/>
          </p:cNvSpPr>
          <p:nvPr/>
        </p:nvSpPr>
        <p:spPr bwMode="auto">
          <a:xfrm>
            <a:off x="1905000" y="5638800"/>
            <a:ext cx="23749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t>Doctor of Science in Electrical </a:t>
            </a:r>
          </a:p>
          <a:p>
            <a:r>
              <a:rPr lang="en-US" altLang="en-US" b="1"/>
              <a:t>Engineering from Johns </a:t>
            </a:r>
          </a:p>
          <a:p>
            <a:r>
              <a:rPr lang="en-US" altLang="en-US" b="1"/>
              <a:t>Hopkins University (1967)</a:t>
            </a:r>
          </a:p>
        </p:txBody>
      </p:sp>
      <p:pic>
        <p:nvPicPr>
          <p:cNvPr id="51236" name="Picture 36" descr="Dr. Bernard Harris, Jr. - 1st African-American to Walk in Space">
            <a:extLst>
              <a:ext uri="{FF2B5EF4-FFF2-40B4-BE49-F238E27FC236}">
                <a16:creationId xmlns:a16="http://schemas.microsoft.com/office/drawing/2014/main" id="{FA832090-748F-98A2-3EDB-317D665C914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86600" y="4648200"/>
            <a:ext cx="1577975" cy="2057400"/>
          </a:xfrm>
          <a:prstGeom prst="rect">
            <a:avLst/>
          </a:prstGeom>
          <a:noFill/>
          <a:extLst>
            <a:ext uri="{909E8E84-426E-40DD-AFC4-6F175D3DCCD1}">
              <a14:hiddenFill xmlns:a14="http://schemas.microsoft.com/office/drawing/2010/main">
                <a:solidFill>
                  <a:srgbClr val="FFFFFF"/>
                </a:solidFill>
              </a14:hiddenFill>
            </a:ext>
          </a:extLst>
        </p:spPr>
      </p:pic>
      <p:sp>
        <p:nvSpPr>
          <p:cNvPr id="51237" name="Rectangle 37">
            <a:extLst>
              <a:ext uri="{FF2B5EF4-FFF2-40B4-BE49-F238E27FC236}">
                <a16:creationId xmlns:a16="http://schemas.microsoft.com/office/drawing/2014/main" id="{9F337CCD-B27C-33B4-0252-FCE1DD4FF28C}"/>
              </a:ext>
            </a:extLst>
          </p:cNvPr>
          <p:cNvSpPr>
            <a:spLocks noChangeArrowheads="1"/>
          </p:cNvSpPr>
          <p:nvPr/>
        </p:nvSpPr>
        <p:spPr bwMode="auto">
          <a:xfrm>
            <a:off x="4419600" y="5181600"/>
            <a:ext cx="26384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latin typeface="Batang" panose="02030600000101010101" pitchFamily="18" charset="-127"/>
              </a:rPr>
              <a:t>Dr. Bernard Harris, Jr.</a:t>
            </a:r>
            <a:r>
              <a:rPr lang="en-US" altLang="en-US"/>
              <a:t> </a:t>
            </a:r>
          </a:p>
        </p:txBody>
      </p:sp>
      <p:sp>
        <p:nvSpPr>
          <p:cNvPr id="51240" name="Rectangle 40">
            <a:extLst>
              <a:ext uri="{FF2B5EF4-FFF2-40B4-BE49-F238E27FC236}">
                <a16:creationId xmlns:a16="http://schemas.microsoft.com/office/drawing/2014/main" id="{9E121F0A-9E56-8E73-C943-3FDF005CC4DD}"/>
              </a:ext>
            </a:extLst>
          </p:cNvPr>
          <p:cNvSpPr>
            <a:spLocks noChangeArrowheads="1"/>
          </p:cNvSpPr>
          <p:nvPr/>
        </p:nvSpPr>
        <p:spPr bwMode="auto">
          <a:xfrm>
            <a:off x="4724400" y="5638800"/>
            <a:ext cx="199866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b="1"/>
              <a:t>1st African-American to </a:t>
            </a:r>
          </a:p>
          <a:p>
            <a:pPr algn="ctr"/>
            <a:r>
              <a:rPr lang="en-US" altLang="en-US" b="1"/>
              <a:t>Walk in Space</a:t>
            </a:r>
            <a:r>
              <a:rPr lang="en-US" altLang="en-US"/>
              <a:t> </a:t>
            </a:r>
            <a:r>
              <a:rPr lang="en-US" altLang="en-US" b="1"/>
              <a:t>, NASA</a:t>
            </a: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nodeType="afterEffect">
                                  <p:stCondLst>
                                    <p:cond delay="0"/>
                                  </p:stCondLst>
                                  <p:iterate type="lt">
                                    <p:tmPct val="10000"/>
                                  </p:iterate>
                                  <p:childTnLst>
                                    <p:set>
                                      <p:cBhvr>
                                        <p:cTn id="6" dur="1" fill="hold">
                                          <p:stCondLst>
                                            <p:cond delay="0"/>
                                          </p:stCondLst>
                                        </p:cTn>
                                        <p:tgtEl>
                                          <p:spTgt spid="51217"/>
                                        </p:tgtEl>
                                        <p:attrNameLst>
                                          <p:attrName>style.visibility</p:attrName>
                                        </p:attrNameLst>
                                      </p:cBhvr>
                                      <p:to>
                                        <p:strVal val="visible"/>
                                      </p:to>
                                    </p:set>
                                    <p:animEffect transition="in" filter="strips(downLeft)">
                                      <p:cBhvr>
                                        <p:cTn id="7" dur="1000"/>
                                        <p:tgtEl>
                                          <p:spTgt spid="51217"/>
                                        </p:tgtEl>
                                      </p:cBhvr>
                                    </p:animEffect>
                                  </p:childTnLst>
                                </p:cTn>
                              </p:par>
                            </p:childTnLst>
                          </p:cTn>
                        </p:par>
                        <p:par>
                          <p:cTn id="8" fill="hold" nodeType="afterGroup">
                            <p:stCondLst>
                              <p:cond delay="17000"/>
                            </p:stCondLst>
                            <p:childTnLst>
                              <p:par>
                                <p:cTn id="9" presetID="29" presetClass="entr" presetSubtype="0" fill="hold" nodeType="afterEffect">
                                  <p:stCondLst>
                                    <p:cond delay="0"/>
                                  </p:stCondLst>
                                  <p:childTnLst>
                                    <p:set>
                                      <p:cBhvr>
                                        <p:cTn id="10" dur="1" fill="hold">
                                          <p:stCondLst>
                                            <p:cond delay="0"/>
                                          </p:stCondLst>
                                        </p:cTn>
                                        <p:tgtEl>
                                          <p:spTgt spid="51230"/>
                                        </p:tgtEl>
                                        <p:attrNameLst>
                                          <p:attrName>style.visibility</p:attrName>
                                        </p:attrNameLst>
                                      </p:cBhvr>
                                      <p:to>
                                        <p:strVal val="visible"/>
                                      </p:to>
                                    </p:set>
                                    <p:anim calcmode="lin" valueType="num">
                                      <p:cBhvr>
                                        <p:cTn id="11" dur="1000" fill="hold"/>
                                        <p:tgtEl>
                                          <p:spTgt spid="51230"/>
                                        </p:tgtEl>
                                        <p:attrNameLst>
                                          <p:attrName>ppt_x</p:attrName>
                                        </p:attrNameLst>
                                      </p:cBhvr>
                                      <p:tavLst>
                                        <p:tav tm="0">
                                          <p:val>
                                            <p:strVal val="#ppt_x-.2"/>
                                          </p:val>
                                        </p:tav>
                                        <p:tav tm="100000">
                                          <p:val>
                                            <p:strVal val="#ppt_x"/>
                                          </p:val>
                                        </p:tav>
                                      </p:tavLst>
                                    </p:anim>
                                    <p:anim calcmode="lin" valueType="num">
                                      <p:cBhvr>
                                        <p:cTn id="12" dur="1000" fill="hold"/>
                                        <p:tgtEl>
                                          <p:spTgt spid="51230"/>
                                        </p:tgtEl>
                                        <p:attrNameLst>
                                          <p:attrName>ppt_y</p:attrName>
                                        </p:attrNameLst>
                                      </p:cBhvr>
                                      <p:tavLst>
                                        <p:tav tm="0">
                                          <p:val>
                                            <p:strVal val="#ppt_y"/>
                                          </p:val>
                                        </p:tav>
                                        <p:tav tm="100000">
                                          <p:val>
                                            <p:strVal val="#ppt_y"/>
                                          </p:val>
                                        </p:tav>
                                      </p:tavLst>
                                    </p:anim>
                                    <p:animEffect transition="in" filter="wipe(right)" prLst="gradientSize: 0.1">
                                      <p:cBhvr>
                                        <p:cTn id="13" dur="1000"/>
                                        <p:tgtEl>
                                          <p:spTgt spid="51230"/>
                                        </p:tgtEl>
                                      </p:cBhvr>
                                    </p:animEffect>
                                  </p:childTnLst>
                                </p:cTn>
                              </p:par>
                            </p:childTnLst>
                          </p:cTn>
                        </p:par>
                        <p:par>
                          <p:cTn id="14" fill="hold" nodeType="afterGroup">
                            <p:stCondLst>
                              <p:cond delay="18000"/>
                            </p:stCondLst>
                            <p:childTnLst>
                              <p:par>
                                <p:cTn id="15" presetID="23" presetClass="entr" presetSubtype="16" fill="hold" nodeType="afterEffect">
                                  <p:stCondLst>
                                    <p:cond delay="0"/>
                                  </p:stCondLst>
                                  <p:childTnLst>
                                    <p:set>
                                      <p:cBhvr>
                                        <p:cTn id="16" dur="1" fill="hold">
                                          <p:stCondLst>
                                            <p:cond delay="0"/>
                                          </p:stCondLst>
                                        </p:cTn>
                                        <p:tgtEl>
                                          <p:spTgt spid="51219"/>
                                        </p:tgtEl>
                                        <p:attrNameLst>
                                          <p:attrName>style.visibility</p:attrName>
                                        </p:attrNameLst>
                                      </p:cBhvr>
                                      <p:to>
                                        <p:strVal val="visible"/>
                                      </p:to>
                                    </p:set>
                                    <p:anim calcmode="lin" valueType="num">
                                      <p:cBhvr>
                                        <p:cTn id="17" dur="500" fill="hold"/>
                                        <p:tgtEl>
                                          <p:spTgt spid="51219"/>
                                        </p:tgtEl>
                                        <p:attrNameLst>
                                          <p:attrName>ppt_w</p:attrName>
                                        </p:attrNameLst>
                                      </p:cBhvr>
                                      <p:tavLst>
                                        <p:tav tm="0">
                                          <p:val>
                                            <p:fltVal val="0"/>
                                          </p:val>
                                        </p:tav>
                                        <p:tav tm="100000">
                                          <p:val>
                                            <p:strVal val="#ppt_w"/>
                                          </p:val>
                                        </p:tav>
                                      </p:tavLst>
                                    </p:anim>
                                    <p:anim calcmode="lin" valueType="num">
                                      <p:cBhvr>
                                        <p:cTn id="18" dur="500" fill="hold"/>
                                        <p:tgtEl>
                                          <p:spTgt spid="51219"/>
                                        </p:tgtEl>
                                        <p:attrNameLst>
                                          <p:attrName>ppt_h</p:attrName>
                                        </p:attrNameLst>
                                      </p:cBhvr>
                                      <p:tavLst>
                                        <p:tav tm="0">
                                          <p:val>
                                            <p:fltVal val="0"/>
                                          </p:val>
                                        </p:tav>
                                        <p:tav tm="100000">
                                          <p:val>
                                            <p:strVal val="#ppt_h"/>
                                          </p:val>
                                        </p:tav>
                                      </p:tavLst>
                                    </p:anim>
                                  </p:childTnLst>
                                </p:cTn>
                              </p:par>
                            </p:childTnLst>
                          </p:cTn>
                        </p:par>
                        <p:par>
                          <p:cTn id="19" fill="hold" nodeType="afterGroup">
                            <p:stCondLst>
                              <p:cond delay="18500"/>
                            </p:stCondLst>
                            <p:childTnLst>
                              <p:par>
                                <p:cTn id="20" presetID="26" presetClass="entr" presetSubtype="0" fill="hold" nodeType="afterEffect">
                                  <p:stCondLst>
                                    <p:cond delay="0"/>
                                  </p:stCondLst>
                                  <p:childTnLst>
                                    <p:set>
                                      <p:cBhvr>
                                        <p:cTn id="21" dur="1" fill="hold">
                                          <p:stCondLst>
                                            <p:cond delay="0"/>
                                          </p:stCondLst>
                                        </p:cTn>
                                        <p:tgtEl>
                                          <p:spTgt spid="51220"/>
                                        </p:tgtEl>
                                        <p:attrNameLst>
                                          <p:attrName>style.visibility</p:attrName>
                                        </p:attrNameLst>
                                      </p:cBhvr>
                                      <p:to>
                                        <p:strVal val="visible"/>
                                      </p:to>
                                    </p:set>
                                    <p:animEffect transition="in" filter="wipe(down)">
                                      <p:cBhvr>
                                        <p:cTn id="22" dur="580">
                                          <p:stCondLst>
                                            <p:cond delay="0"/>
                                          </p:stCondLst>
                                        </p:cTn>
                                        <p:tgtEl>
                                          <p:spTgt spid="51220"/>
                                        </p:tgtEl>
                                      </p:cBhvr>
                                    </p:animEffect>
                                    <p:anim calcmode="lin" valueType="num">
                                      <p:cBhvr>
                                        <p:cTn id="23" dur="1822" tmFilter="0,0; 0.14,0.36; 0.43,0.73; 0.71,0.91; 1.0,1.0">
                                          <p:stCondLst>
                                            <p:cond delay="0"/>
                                          </p:stCondLst>
                                        </p:cTn>
                                        <p:tgtEl>
                                          <p:spTgt spid="51220"/>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51220"/>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51220"/>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51220"/>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51220"/>
                                        </p:tgtEl>
                                        <p:attrNameLst>
                                          <p:attrName>ppt_y</p:attrName>
                                        </p:attrNameLst>
                                      </p:cBhvr>
                                      <p:tavLst>
                                        <p:tav tm="0" fmla="#ppt_y-sin(pi*$)/81">
                                          <p:val>
                                            <p:fltVal val="0"/>
                                          </p:val>
                                        </p:tav>
                                        <p:tav tm="100000">
                                          <p:val>
                                            <p:fltVal val="1"/>
                                          </p:val>
                                        </p:tav>
                                      </p:tavLst>
                                    </p:anim>
                                    <p:animScale>
                                      <p:cBhvr>
                                        <p:cTn id="28" dur="26">
                                          <p:stCondLst>
                                            <p:cond delay="650"/>
                                          </p:stCondLst>
                                        </p:cTn>
                                        <p:tgtEl>
                                          <p:spTgt spid="51220"/>
                                        </p:tgtEl>
                                      </p:cBhvr>
                                      <p:to x="100000" y="60000"/>
                                    </p:animScale>
                                    <p:animScale>
                                      <p:cBhvr>
                                        <p:cTn id="29" dur="166" decel="50000">
                                          <p:stCondLst>
                                            <p:cond delay="676"/>
                                          </p:stCondLst>
                                        </p:cTn>
                                        <p:tgtEl>
                                          <p:spTgt spid="51220"/>
                                        </p:tgtEl>
                                      </p:cBhvr>
                                      <p:to x="100000" y="100000"/>
                                    </p:animScale>
                                    <p:animScale>
                                      <p:cBhvr>
                                        <p:cTn id="30" dur="26">
                                          <p:stCondLst>
                                            <p:cond delay="1312"/>
                                          </p:stCondLst>
                                        </p:cTn>
                                        <p:tgtEl>
                                          <p:spTgt spid="51220"/>
                                        </p:tgtEl>
                                      </p:cBhvr>
                                      <p:to x="100000" y="80000"/>
                                    </p:animScale>
                                    <p:animScale>
                                      <p:cBhvr>
                                        <p:cTn id="31" dur="166" decel="50000">
                                          <p:stCondLst>
                                            <p:cond delay="1338"/>
                                          </p:stCondLst>
                                        </p:cTn>
                                        <p:tgtEl>
                                          <p:spTgt spid="51220"/>
                                        </p:tgtEl>
                                      </p:cBhvr>
                                      <p:to x="100000" y="100000"/>
                                    </p:animScale>
                                    <p:animScale>
                                      <p:cBhvr>
                                        <p:cTn id="32" dur="26">
                                          <p:stCondLst>
                                            <p:cond delay="1642"/>
                                          </p:stCondLst>
                                        </p:cTn>
                                        <p:tgtEl>
                                          <p:spTgt spid="51220"/>
                                        </p:tgtEl>
                                      </p:cBhvr>
                                      <p:to x="100000" y="90000"/>
                                    </p:animScale>
                                    <p:animScale>
                                      <p:cBhvr>
                                        <p:cTn id="33" dur="166" decel="50000">
                                          <p:stCondLst>
                                            <p:cond delay="1668"/>
                                          </p:stCondLst>
                                        </p:cTn>
                                        <p:tgtEl>
                                          <p:spTgt spid="51220"/>
                                        </p:tgtEl>
                                      </p:cBhvr>
                                      <p:to x="100000" y="100000"/>
                                    </p:animScale>
                                    <p:animScale>
                                      <p:cBhvr>
                                        <p:cTn id="34" dur="26">
                                          <p:stCondLst>
                                            <p:cond delay="1808"/>
                                          </p:stCondLst>
                                        </p:cTn>
                                        <p:tgtEl>
                                          <p:spTgt spid="51220"/>
                                        </p:tgtEl>
                                      </p:cBhvr>
                                      <p:to x="100000" y="95000"/>
                                    </p:animScale>
                                    <p:animScale>
                                      <p:cBhvr>
                                        <p:cTn id="35" dur="166" decel="50000">
                                          <p:stCondLst>
                                            <p:cond delay="1834"/>
                                          </p:stCondLst>
                                        </p:cTn>
                                        <p:tgtEl>
                                          <p:spTgt spid="51220"/>
                                        </p:tgtEl>
                                      </p:cBhvr>
                                      <p:to x="100000" y="100000"/>
                                    </p:animScale>
                                  </p:childTnLst>
                                </p:cTn>
                              </p:par>
                            </p:childTnLst>
                          </p:cTn>
                        </p:par>
                        <p:par>
                          <p:cTn id="36" fill="hold" nodeType="afterGroup">
                            <p:stCondLst>
                              <p:cond delay="20500"/>
                            </p:stCondLst>
                            <p:childTnLst>
                              <p:par>
                                <p:cTn id="37" presetID="49" presetClass="entr" presetSubtype="0" decel="100000" fill="hold" nodeType="afterEffect">
                                  <p:stCondLst>
                                    <p:cond delay="0"/>
                                  </p:stCondLst>
                                  <p:childTnLst>
                                    <p:set>
                                      <p:cBhvr>
                                        <p:cTn id="38" dur="1" fill="hold">
                                          <p:stCondLst>
                                            <p:cond delay="0"/>
                                          </p:stCondLst>
                                        </p:cTn>
                                        <p:tgtEl>
                                          <p:spTgt spid="51221"/>
                                        </p:tgtEl>
                                        <p:attrNameLst>
                                          <p:attrName>style.visibility</p:attrName>
                                        </p:attrNameLst>
                                      </p:cBhvr>
                                      <p:to>
                                        <p:strVal val="visible"/>
                                      </p:to>
                                    </p:set>
                                    <p:anim calcmode="lin" valueType="num">
                                      <p:cBhvr>
                                        <p:cTn id="39" dur="500" fill="hold"/>
                                        <p:tgtEl>
                                          <p:spTgt spid="51221"/>
                                        </p:tgtEl>
                                        <p:attrNameLst>
                                          <p:attrName>ppt_w</p:attrName>
                                        </p:attrNameLst>
                                      </p:cBhvr>
                                      <p:tavLst>
                                        <p:tav tm="0">
                                          <p:val>
                                            <p:fltVal val="0"/>
                                          </p:val>
                                        </p:tav>
                                        <p:tav tm="100000">
                                          <p:val>
                                            <p:strVal val="#ppt_w"/>
                                          </p:val>
                                        </p:tav>
                                      </p:tavLst>
                                    </p:anim>
                                    <p:anim calcmode="lin" valueType="num">
                                      <p:cBhvr>
                                        <p:cTn id="40" dur="500" fill="hold"/>
                                        <p:tgtEl>
                                          <p:spTgt spid="51221"/>
                                        </p:tgtEl>
                                        <p:attrNameLst>
                                          <p:attrName>ppt_h</p:attrName>
                                        </p:attrNameLst>
                                      </p:cBhvr>
                                      <p:tavLst>
                                        <p:tav tm="0">
                                          <p:val>
                                            <p:fltVal val="0"/>
                                          </p:val>
                                        </p:tav>
                                        <p:tav tm="100000">
                                          <p:val>
                                            <p:strVal val="#ppt_h"/>
                                          </p:val>
                                        </p:tav>
                                      </p:tavLst>
                                    </p:anim>
                                    <p:anim calcmode="lin" valueType="num">
                                      <p:cBhvr>
                                        <p:cTn id="41" dur="500" fill="hold"/>
                                        <p:tgtEl>
                                          <p:spTgt spid="51221"/>
                                        </p:tgtEl>
                                        <p:attrNameLst>
                                          <p:attrName>style.rotation</p:attrName>
                                        </p:attrNameLst>
                                      </p:cBhvr>
                                      <p:tavLst>
                                        <p:tav tm="0">
                                          <p:val>
                                            <p:fltVal val="360"/>
                                          </p:val>
                                        </p:tav>
                                        <p:tav tm="100000">
                                          <p:val>
                                            <p:fltVal val="0"/>
                                          </p:val>
                                        </p:tav>
                                      </p:tavLst>
                                    </p:anim>
                                    <p:animEffect transition="in" filter="fade">
                                      <p:cBhvr>
                                        <p:cTn id="42" dur="500"/>
                                        <p:tgtEl>
                                          <p:spTgt spid="51221"/>
                                        </p:tgtEl>
                                      </p:cBhvr>
                                    </p:animEffect>
                                  </p:childTnLst>
                                </p:cTn>
                              </p:par>
                            </p:childTnLst>
                          </p:cTn>
                        </p:par>
                        <p:par>
                          <p:cTn id="43" fill="hold" nodeType="afterGroup">
                            <p:stCondLst>
                              <p:cond delay="21000"/>
                            </p:stCondLst>
                            <p:childTnLst>
                              <p:par>
                                <p:cTn id="44" presetID="2" presetClass="entr" presetSubtype="4" fill="hold" nodeType="afterEffect">
                                  <p:stCondLst>
                                    <p:cond delay="0"/>
                                  </p:stCondLst>
                                  <p:childTnLst>
                                    <p:set>
                                      <p:cBhvr>
                                        <p:cTn id="45" dur="1" fill="hold">
                                          <p:stCondLst>
                                            <p:cond delay="0"/>
                                          </p:stCondLst>
                                        </p:cTn>
                                        <p:tgtEl>
                                          <p:spTgt spid="51223"/>
                                        </p:tgtEl>
                                        <p:attrNameLst>
                                          <p:attrName>style.visibility</p:attrName>
                                        </p:attrNameLst>
                                      </p:cBhvr>
                                      <p:to>
                                        <p:strVal val="visible"/>
                                      </p:to>
                                    </p:set>
                                    <p:anim calcmode="lin" valueType="num">
                                      <p:cBhvr additive="base">
                                        <p:cTn id="46" dur="500" fill="hold"/>
                                        <p:tgtEl>
                                          <p:spTgt spid="51223"/>
                                        </p:tgtEl>
                                        <p:attrNameLst>
                                          <p:attrName>ppt_x</p:attrName>
                                        </p:attrNameLst>
                                      </p:cBhvr>
                                      <p:tavLst>
                                        <p:tav tm="0">
                                          <p:val>
                                            <p:strVal val="#ppt_x"/>
                                          </p:val>
                                        </p:tav>
                                        <p:tav tm="100000">
                                          <p:val>
                                            <p:strVal val="#ppt_x"/>
                                          </p:val>
                                        </p:tav>
                                      </p:tavLst>
                                    </p:anim>
                                    <p:anim calcmode="lin" valueType="num">
                                      <p:cBhvr additive="base">
                                        <p:cTn id="47" dur="500" fill="hold"/>
                                        <p:tgtEl>
                                          <p:spTgt spid="51223"/>
                                        </p:tgtEl>
                                        <p:attrNameLst>
                                          <p:attrName>ppt_y</p:attrName>
                                        </p:attrNameLst>
                                      </p:cBhvr>
                                      <p:tavLst>
                                        <p:tav tm="0">
                                          <p:val>
                                            <p:strVal val="1+#ppt_h/2"/>
                                          </p:val>
                                        </p:tav>
                                        <p:tav tm="100000">
                                          <p:val>
                                            <p:strVal val="#ppt_y"/>
                                          </p:val>
                                        </p:tav>
                                      </p:tavLst>
                                    </p:anim>
                                  </p:childTnLst>
                                </p:cTn>
                              </p:par>
                            </p:childTnLst>
                          </p:cTn>
                        </p:par>
                        <p:par>
                          <p:cTn id="48" fill="hold" nodeType="afterGroup">
                            <p:stCondLst>
                              <p:cond delay="21500"/>
                            </p:stCondLst>
                            <p:childTnLst>
                              <p:par>
                                <p:cTn id="49" presetID="3" presetClass="entr" presetSubtype="10" fill="hold" nodeType="afterEffect">
                                  <p:stCondLst>
                                    <p:cond delay="0"/>
                                  </p:stCondLst>
                                  <p:childTnLst>
                                    <p:set>
                                      <p:cBhvr>
                                        <p:cTn id="50" dur="1" fill="hold">
                                          <p:stCondLst>
                                            <p:cond delay="0"/>
                                          </p:stCondLst>
                                        </p:cTn>
                                        <p:tgtEl>
                                          <p:spTgt spid="51224"/>
                                        </p:tgtEl>
                                        <p:attrNameLst>
                                          <p:attrName>style.visibility</p:attrName>
                                        </p:attrNameLst>
                                      </p:cBhvr>
                                      <p:to>
                                        <p:strVal val="visible"/>
                                      </p:to>
                                    </p:set>
                                    <p:animEffect transition="in" filter="blinds(horizontal)">
                                      <p:cBhvr>
                                        <p:cTn id="51" dur="1000"/>
                                        <p:tgtEl>
                                          <p:spTgt spid="51224"/>
                                        </p:tgtEl>
                                      </p:cBhvr>
                                    </p:animEffect>
                                  </p:childTnLst>
                                </p:cTn>
                              </p:par>
                            </p:childTnLst>
                          </p:cTn>
                        </p:par>
                        <p:par>
                          <p:cTn id="52" fill="hold" nodeType="afterGroup">
                            <p:stCondLst>
                              <p:cond delay="22500"/>
                            </p:stCondLst>
                            <p:childTnLst>
                              <p:par>
                                <p:cTn id="53" presetID="41" presetClass="entr" presetSubtype="0" fill="hold" nodeType="afterEffect">
                                  <p:stCondLst>
                                    <p:cond delay="0"/>
                                  </p:stCondLst>
                                  <p:iterate type="lt">
                                    <p:tmPct val="10000"/>
                                  </p:iterate>
                                  <p:childTnLst>
                                    <p:set>
                                      <p:cBhvr>
                                        <p:cTn id="54" dur="1" fill="hold">
                                          <p:stCondLst>
                                            <p:cond delay="0"/>
                                          </p:stCondLst>
                                        </p:cTn>
                                        <p:tgtEl>
                                          <p:spTgt spid="51225"/>
                                        </p:tgtEl>
                                        <p:attrNameLst>
                                          <p:attrName>style.visibility</p:attrName>
                                        </p:attrNameLst>
                                      </p:cBhvr>
                                      <p:to>
                                        <p:strVal val="visible"/>
                                      </p:to>
                                    </p:set>
                                    <p:anim calcmode="lin" valueType="num">
                                      <p:cBhvr>
                                        <p:cTn id="55" dur="1000" fill="hold"/>
                                        <p:tgtEl>
                                          <p:spTgt spid="51225"/>
                                        </p:tgtEl>
                                        <p:attrNameLst>
                                          <p:attrName>ppt_x</p:attrName>
                                        </p:attrNameLst>
                                      </p:cBhvr>
                                      <p:tavLst>
                                        <p:tav tm="0">
                                          <p:val>
                                            <p:strVal val="#ppt_x"/>
                                          </p:val>
                                        </p:tav>
                                        <p:tav tm="50000">
                                          <p:val>
                                            <p:strVal val="#ppt_x+.1"/>
                                          </p:val>
                                        </p:tav>
                                        <p:tav tm="100000">
                                          <p:val>
                                            <p:strVal val="#ppt_x"/>
                                          </p:val>
                                        </p:tav>
                                      </p:tavLst>
                                    </p:anim>
                                    <p:anim calcmode="lin" valueType="num">
                                      <p:cBhvr>
                                        <p:cTn id="56" dur="1000" fill="hold"/>
                                        <p:tgtEl>
                                          <p:spTgt spid="51225"/>
                                        </p:tgtEl>
                                        <p:attrNameLst>
                                          <p:attrName>ppt_y</p:attrName>
                                        </p:attrNameLst>
                                      </p:cBhvr>
                                      <p:tavLst>
                                        <p:tav tm="0">
                                          <p:val>
                                            <p:strVal val="#ppt_y"/>
                                          </p:val>
                                        </p:tav>
                                        <p:tav tm="100000">
                                          <p:val>
                                            <p:strVal val="#ppt_y"/>
                                          </p:val>
                                        </p:tav>
                                      </p:tavLst>
                                    </p:anim>
                                    <p:anim calcmode="lin" valueType="num">
                                      <p:cBhvr>
                                        <p:cTn id="57" dur="1000" fill="hold"/>
                                        <p:tgtEl>
                                          <p:spTgt spid="51225"/>
                                        </p:tgtEl>
                                        <p:attrNameLst>
                                          <p:attrName>ppt_h</p:attrName>
                                        </p:attrNameLst>
                                      </p:cBhvr>
                                      <p:tavLst>
                                        <p:tav tm="0">
                                          <p:val>
                                            <p:strVal val="#ppt_h/10"/>
                                          </p:val>
                                        </p:tav>
                                        <p:tav tm="50000">
                                          <p:val>
                                            <p:strVal val="#ppt_h+.01"/>
                                          </p:val>
                                        </p:tav>
                                        <p:tav tm="100000">
                                          <p:val>
                                            <p:strVal val="#ppt_h"/>
                                          </p:val>
                                        </p:tav>
                                      </p:tavLst>
                                    </p:anim>
                                    <p:anim calcmode="lin" valueType="num">
                                      <p:cBhvr>
                                        <p:cTn id="58" dur="1000" fill="hold"/>
                                        <p:tgtEl>
                                          <p:spTgt spid="51225"/>
                                        </p:tgtEl>
                                        <p:attrNameLst>
                                          <p:attrName>ppt_w</p:attrName>
                                        </p:attrNameLst>
                                      </p:cBhvr>
                                      <p:tavLst>
                                        <p:tav tm="0">
                                          <p:val>
                                            <p:strVal val="#ppt_w/10"/>
                                          </p:val>
                                        </p:tav>
                                        <p:tav tm="50000">
                                          <p:val>
                                            <p:strVal val="#ppt_w+.01"/>
                                          </p:val>
                                        </p:tav>
                                        <p:tav tm="100000">
                                          <p:val>
                                            <p:strVal val="#ppt_w"/>
                                          </p:val>
                                        </p:tav>
                                      </p:tavLst>
                                    </p:anim>
                                    <p:animEffect transition="in" filter="fade">
                                      <p:cBhvr>
                                        <p:cTn id="59" dur="1000" tmFilter="0,0; .5, 1; 1, 1"/>
                                        <p:tgtEl>
                                          <p:spTgt spid="51225"/>
                                        </p:tgtEl>
                                      </p:cBhvr>
                                    </p:animEffect>
                                  </p:childTnLst>
                                </p:cTn>
                              </p:par>
                            </p:childTnLst>
                          </p:cTn>
                        </p:par>
                        <p:par>
                          <p:cTn id="60" fill="hold" nodeType="afterGroup">
                            <p:stCondLst>
                              <p:cond delay="28300"/>
                            </p:stCondLst>
                            <p:childTnLst>
                              <p:par>
                                <p:cTn id="61" presetID="25" presetClass="entr" presetSubtype="0" fill="hold" nodeType="afterEffect">
                                  <p:stCondLst>
                                    <p:cond delay="0"/>
                                  </p:stCondLst>
                                  <p:childTnLst>
                                    <p:set>
                                      <p:cBhvr>
                                        <p:cTn id="62" dur="1" fill="hold">
                                          <p:stCondLst>
                                            <p:cond delay="0"/>
                                          </p:stCondLst>
                                        </p:cTn>
                                        <p:tgtEl>
                                          <p:spTgt spid="51227"/>
                                        </p:tgtEl>
                                        <p:attrNameLst>
                                          <p:attrName>style.visibility</p:attrName>
                                        </p:attrNameLst>
                                      </p:cBhvr>
                                      <p:to>
                                        <p:strVal val="visible"/>
                                      </p:to>
                                    </p:set>
                                    <p:anim calcmode="lin" valueType="num">
                                      <p:cBhvr>
                                        <p:cTn id="63" dur="500" decel="50000" fill="hold">
                                          <p:stCondLst>
                                            <p:cond delay="0"/>
                                          </p:stCondLst>
                                        </p:cTn>
                                        <p:tgtEl>
                                          <p:spTgt spid="51227"/>
                                        </p:tgtEl>
                                        <p:attrNameLst>
                                          <p:attrName>style.rotation</p:attrName>
                                        </p:attrNameLst>
                                      </p:cBhvr>
                                      <p:tavLst>
                                        <p:tav tm="0">
                                          <p:val>
                                            <p:fltVal val="-90"/>
                                          </p:val>
                                        </p:tav>
                                        <p:tav tm="100000">
                                          <p:val>
                                            <p:fltVal val="0"/>
                                          </p:val>
                                        </p:tav>
                                      </p:tavLst>
                                    </p:anim>
                                    <p:anim calcmode="lin" valueType="num">
                                      <p:cBhvr>
                                        <p:cTn id="64" dur="500" decel="50000" fill="hold">
                                          <p:stCondLst>
                                            <p:cond delay="0"/>
                                          </p:stCondLst>
                                        </p:cTn>
                                        <p:tgtEl>
                                          <p:spTgt spid="51227"/>
                                        </p:tgtEl>
                                        <p:attrNameLst>
                                          <p:attrName>ppt_w</p:attrName>
                                        </p:attrNameLst>
                                      </p:cBhvr>
                                      <p:tavLst>
                                        <p:tav tm="0">
                                          <p:val>
                                            <p:strVal val="#ppt_w"/>
                                          </p:val>
                                        </p:tav>
                                        <p:tav tm="100000">
                                          <p:val>
                                            <p:strVal val="#ppt_w*.05"/>
                                          </p:val>
                                        </p:tav>
                                      </p:tavLst>
                                    </p:anim>
                                    <p:anim calcmode="lin" valueType="num">
                                      <p:cBhvr>
                                        <p:cTn id="65" dur="500" accel="50000" fill="hold">
                                          <p:stCondLst>
                                            <p:cond delay="500"/>
                                          </p:stCondLst>
                                        </p:cTn>
                                        <p:tgtEl>
                                          <p:spTgt spid="51227"/>
                                        </p:tgtEl>
                                        <p:attrNameLst>
                                          <p:attrName>ppt_w</p:attrName>
                                        </p:attrNameLst>
                                      </p:cBhvr>
                                      <p:tavLst>
                                        <p:tav tm="0">
                                          <p:val>
                                            <p:strVal val="#ppt_w*.05"/>
                                          </p:val>
                                        </p:tav>
                                        <p:tav tm="100000">
                                          <p:val>
                                            <p:strVal val="#ppt_w"/>
                                          </p:val>
                                        </p:tav>
                                      </p:tavLst>
                                    </p:anim>
                                    <p:anim calcmode="lin" valueType="num">
                                      <p:cBhvr>
                                        <p:cTn id="66" dur="1000" fill="hold"/>
                                        <p:tgtEl>
                                          <p:spTgt spid="51227"/>
                                        </p:tgtEl>
                                        <p:attrNameLst>
                                          <p:attrName>ppt_h</p:attrName>
                                        </p:attrNameLst>
                                      </p:cBhvr>
                                      <p:tavLst>
                                        <p:tav tm="0">
                                          <p:val>
                                            <p:strVal val="#ppt_h"/>
                                          </p:val>
                                        </p:tav>
                                        <p:tav tm="100000">
                                          <p:val>
                                            <p:strVal val="#ppt_h"/>
                                          </p:val>
                                        </p:tav>
                                      </p:tavLst>
                                    </p:anim>
                                    <p:anim calcmode="lin" valueType="num">
                                      <p:cBhvr>
                                        <p:cTn id="67" dur="500" decel="50000" fill="hold">
                                          <p:stCondLst>
                                            <p:cond delay="0"/>
                                          </p:stCondLst>
                                        </p:cTn>
                                        <p:tgtEl>
                                          <p:spTgt spid="51227"/>
                                        </p:tgtEl>
                                        <p:attrNameLst>
                                          <p:attrName>ppt_x</p:attrName>
                                        </p:attrNameLst>
                                      </p:cBhvr>
                                      <p:tavLst>
                                        <p:tav tm="0">
                                          <p:val>
                                            <p:strVal val="#ppt_x+.4"/>
                                          </p:val>
                                        </p:tav>
                                        <p:tav tm="100000">
                                          <p:val>
                                            <p:strVal val="#ppt_x"/>
                                          </p:val>
                                        </p:tav>
                                      </p:tavLst>
                                    </p:anim>
                                    <p:anim calcmode="lin" valueType="num">
                                      <p:cBhvr>
                                        <p:cTn id="68" dur="500" decel="50000" fill="hold">
                                          <p:stCondLst>
                                            <p:cond delay="0"/>
                                          </p:stCondLst>
                                        </p:cTn>
                                        <p:tgtEl>
                                          <p:spTgt spid="51227"/>
                                        </p:tgtEl>
                                        <p:attrNameLst>
                                          <p:attrName>ppt_y</p:attrName>
                                        </p:attrNameLst>
                                      </p:cBhvr>
                                      <p:tavLst>
                                        <p:tav tm="0">
                                          <p:val>
                                            <p:strVal val="#ppt_y-.2"/>
                                          </p:val>
                                        </p:tav>
                                        <p:tav tm="100000">
                                          <p:val>
                                            <p:strVal val="#ppt_y+.1"/>
                                          </p:val>
                                        </p:tav>
                                      </p:tavLst>
                                    </p:anim>
                                    <p:anim calcmode="lin" valueType="num">
                                      <p:cBhvr>
                                        <p:cTn id="69" dur="500" accel="50000" fill="hold">
                                          <p:stCondLst>
                                            <p:cond delay="500"/>
                                          </p:stCondLst>
                                        </p:cTn>
                                        <p:tgtEl>
                                          <p:spTgt spid="51227"/>
                                        </p:tgtEl>
                                        <p:attrNameLst>
                                          <p:attrName>ppt_y</p:attrName>
                                        </p:attrNameLst>
                                      </p:cBhvr>
                                      <p:tavLst>
                                        <p:tav tm="0">
                                          <p:val>
                                            <p:strVal val="#ppt_y+.1"/>
                                          </p:val>
                                        </p:tav>
                                        <p:tav tm="100000">
                                          <p:val>
                                            <p:strVal val="#ppt_y"/>
                                          </p:val>
                                        </p:tav>
                                      </p:tavLst>
                                    </p:anim>
                                    <p:animEffect transition="in" filter="fade">
                                      <p:cBhvr>
                                        <p:cTn id="70" dur="1000" decel="50000">
                                          <p:stCondLst>
                                            <p:cond delay="0"/>
                                          </p:stCondLst>
                                        </p:cTn>
                                        <p:tgtEl>
                                          <p:spTgt spid="51227"/>
                                        </p:tgtEl>
                                      </p:cBhvr>
                                    </p:animEffect>
                                  </p:childTnLst>
                                </p:cTn>
                              </p:par>
                            </p:childTnLst>
                          </p:cTn>
                        </p:par>
                        <p:par>
                          <p:cTn id="71" fill="hold" nodeType="afterGroup">
                            <p:stCondLst>
                              <p:cond delay="29300"/>
                            </p:stCondLst>
                            <p:childTnLst>
                              <p:par>
                                <p:cTn id="72" presetID="30" presetClass="entr" presetSubtype="0" fill="hold" nodeType="afterEffect">
                                  <p:stCondLst>
                                    <p:cond delay="0"/>
                                  </p:stCondLst>
                                  <p:childTnLst>
                                    <p:set>
                                      <p:cBhvr>
                                        <p:cTn id="73" dur="1" fill="hold">
                                          <p:stCondLst>
                                            <p:cond delay="0"/>
                                          </p:stCondLst>
                                        </p:cTn>
                                        <p:tgtEl>
                                          <p:spTgt spid="51229"/>
                                        </p:tgtEl>
                                        <p:attrNameLst>
                                          <p:attrName>style.visibility</p:attrName>
                                        </p:attrNameLst>
                                      </p:cBhvr>
                                      <p:to>
                                        <p:strVal val="visible"/>
                                      </p:to>
                                    </p:set>
                                    <p:animEffect transition="in" filter="fade">
                                      <p:cBhvr>
                                        <p:cTn id="74" dur="800" decel="100000"/>
                                        <p:tgtEl>
                                          <p:spTgt spid="51229"/>
                                        </p:tgtEl>
                                      </p:cBhvr>
                                    </p:animEffect>
                                    <p:anim calcmode="lin" valueType="num">
                                      <p:cBhvr>
                                        <p:cTn id="75" dur="800" decel="100000" fill="hold"/>
                                        <p:tgtEl>
                                          <p:spTgt spid="51229"/>
                                        </p:tgtEl>
                                        <p:attrNameLst>
                                          <p:attrName>style.rotation</p:attrName>
                                        </p:attrNameLst>
                                      </p:cBhvr>
                                      <p:tavLst>
                                        <p:tav tm="0">
                                          <p:val>
                                            <p:fltVal val="-90"/>
                                          </p:val>
                                        </p:tav>
                                        <p:tav tm="100000">
                                          <p:val>
                                            <p:fltVal val="0"/>
                                          </p:val>
                                        </p:tav>
                                      </p:tavLst>
                                    </p:anim>
                                    <p:anim calcmode="lin" valueType="num">
                                      <p:cBhvr>
                                        <p:cTn id="76" dur="800" decel="100000" fill="hold"/>
                                        <p:tgtEl>
                                          <p:spTgt spid="51229"/>
                                        </p:tgtEl>
                                        <p:attrNameLst>
                                          <p:attrName>ppt_x</p:attrName>
                                        </p:attrNameLst>
                                      </p:cBhvr>
                                      <p:tavLst>
                                        <p:tav tm="0">
                                          <p:val>
                                            <p:strVal val="#ppt_x+0.4"/>
                                          </p:val>
                                        </p:tav>
                                        <p:tav tm="100000">
                                          <p:val>
                                            <p:strVal val="#ppt_x-0.05"/>
                                          </p:val>
                                        </p:tav>
                                      </p:tavLst>
                                    </p:anim>
                                    <p:anim calcmode="lin" valueType="num">
                                      <p:cBhvr>
                                        <p:cTn id="77" dur="800" decel="100000" fill="hold"/>
                                        <p:tgtEl>
                                          <p:spTgt spid="51229"/>
                                        </p:tgtEl>
                                        <p:attrNameLst>
                                          <p:attrName>ppt_y</p:attrName>
                                        </p:attrNameLst>
                                      </p:cBhvr>
                                      <p:tavLst>
                                        <p:tav tm="0">
                                          <p:val>
                                            <p:strVal val="#ppt_y-0.4"/>
                                          </p:val>
                                        </p:tav>
                                        <p:tav tm="100000">
                                          <p:val>
                                            <p:strVal val="#ppt_y+0.1"/>
                                          </p:val>
                                        </p:tav>
                                      </p:tavLst>
                                    </p:anim>
                                    <p:anim calcmode="lin" valueType="num">
                                      <p:cBhvr>
                                        <p:cTn id="78" dur="200" accel="100000" fill="hold">
                                          <p:stCondLst>
                                            <p:cond delay="800"/>
                                          </p:stCondLst>
                                        </p:cTn>
                                        <p:tgtEl>
                                          <p:spTgt spid="51229"/>
                                        </p:tgtEl>
                                        <p:attrNameLst>
                                          <p:attrName>ppt_x</p:attrName>
                                        </p:attrNameLst>
                                      </p:cBhvr>
                                      <p:tavLst>
                                        <p:tav tm="0">
                                          <p:val>
                                            <p:strVal val="#ppt_x-0.05"/>
                                          </p:val>
                                        </p:tav>
                                        <p:tav tm="100000">
                                          <p:val>
                                            <p:strVal val="#ppt_x"/>
                                          </p:val>
                                        </p:tav>
                                      </p:tavLst>
                                    </p:anim>
                                    <p:anim calcmode="lin" valueType="num">
                                      <p:cBhvr>
                                        <p:cTn id="79" dur="200" accel="100000" fill="hold">
                                          <p:stCondLst>
                                            <p:cond delay="800"/>
                                          </p:stCondLst>
                                        </p:cTn>
                                        <p:tgtEl>
                                          <p:spTgt spid="51229"/>
                                        </p:tgtEl>
                                        <p:attrNameLst>
                                          <p:attrName>ppt_y</p:attrName>
                                        </p:attrNameLst>
                                      </p:cBhvr>
                                      <p:tavLst>
                                        <p:tav tm="0">
                                          <p:val>
                                            <p:strVal val="#ppt_y+0.1"/>
                                          </p:val>
                                        </p:tav>
                                        <p:tav tm="100000">
                                          <p:val>
                                            <p:strVal val="#ppt_y"/>
                                          </p:val>
                                        </p:tav>
                                      </p:tavLst>
                                    </p:anim>
                                  </p:childTnLst>
                                </p:cTn>
                              </p:par>
                            </p:childTnLst>
                          </p:cTn>
                        </p:par>
                        <p:par>
                          <p:cTn id="80" fill="hold" nodeType="afterGroup">
                            <p:stCondLst>
                              <p:cond delay="30300"/>
                            </p:stCondLst>
                            <p:childTnLst>
                              <p:par>
                                <p:cTn id="81" presetID="34" presetClass="entr" presetSubtype="0" fill="hold" nodeType="afterEffect">
                                  <p:stCondLst>
                                    <p:cond delay="0"/>
                                  </p:stCondLst>
                                  <p:childTnLst>
                                    <p:set>
                                      <p:cBhvr>
                                        <p:cTn id="82" dur="1" fill="hold">
                                          <p:stCondLst>
                                            <p:cond delay="0"/>
                                          </p:stCondLst>
                                        </p:cTn>
                                        <p:tgtEl>
                                          <p:spTgt spid="51228"/>
                                        </p:tgtEl>
                                        <p:attrNameLst>
                                          <p:attrName>style.visibility</p:attrName>
                                        </p:attrNameLst>
                                      </p:cBhvr>
                                      <p:to>
                                        <p:strVal val="visible"/>
                                      </p:to>
                                    </p:set>
                                    <p:anim from="(-#ppt_w/2)" to="(#ppt_x)" calcmode="lin" valueType="num">
                                      <p:cBhvr>
                                        <p:cTn id="83" dur="600" fill="hold">
                                          <p:stCondLst>
                                            <p:cond delay="0"/>
                                          </p:stCondLst>
                                        </p:cTn>
                                        <p:tgtEl>
                                          <p:spTgt spid="51228"/>
                                        </p:tgtEl>
                                        <p:attrNameLst>
                                          <p:attrName>ppt_x</p:attrName>
                                        </p:attrNameLst>
                                      </p:cBhvr>
                                    </p:anim>
                                    <p:anim from="0" to="-1.0" calcmode="lin" valueType="num">
                                      <p:cBhvr>
                                        <p:cTn id="84" dur="200" decel="50000" autoRev="1" fill="hold">
                                          <p:stCondLst>
                                            <p:cond delay="600"/>
                                          </p:stCondLst>
                                        </p:cTn>
                                        <p:tgtEl>
                                          <p:spTgt spid="51228"/>
                                        </p:tgtEl>
                                        <p:attrNameLst>
                                          <p:attrName>xshear</p:attrName>
                                        </p:attrNameLst>
                                      </p:cBhvr>
                                    </p:anim>
                                    <p:animScale>
                                      <p:cBhvr>
                                        <p:cTn id="85" dur="200" decel="100000" autoRev="1" fill="hold">
                                          <p:stCondLst>
                                            <p:cond delay="600"/>
                                          </p:stCondLst>
                                        </p:cTn>
                                        <p:tgtEl>
                                          <p:spTgt spid="51228"/>
                                        </p:tgtEl>
                                      </p:cBhvr>
                                      <p:from x="100000" y="100000"/>
                                      <p:to x="80000" y="100000"/>
                                    </p:animScale>
                                    <p:anim by="(#ppt_h/3+#ppt_w*0.1)" calcmode="lin" valueType="num">
                                      <p:cBhvr additive="sum">
                                        <p:cTn id="86" dur="200" decel="100000" autoRev="1" fill="hold">
                                          <p:stCondLst>
                                            <p:cond delay="600"/>
                                          </p:stCondLst>
                                        </p:cTn>
                                        <p:tgtEl>
                                          <p:spTgt spid="51228"/>
                                        </p:tgtEl>
                                        <p:attrNameLst>
                                          <p:attrName>ppt_x</p:attrName>
                                        </p:attrNameLst>
                                      </p:cBhvr>
                                    </p:anim>
                                  </p:childTnLst>
                                </p:cTn>
                              </p:par>
                            </p:childTnLst>
                          </p:cTn>
                        </p:par>
                        <p:par>
                          <p:cTn id="87" fill="hold" nodeType="afterGroup">
                            <p:stCondLst>
                              <p:cond delay="31300"/>
                            </p:stCondLst>
                            <p:childTnLst>
                              <p:par>
                                <p:cTn id="88" presetID="49" presetClass="entr" presetSubtype="0" decel="100000" fill="hold" nodeType="afterEffect">
                                  <p:stCondLst>
                                    <p:cond delay="0"/>
                                  </p:stCondLst>
                                  <p:childTnLst>
                                    <p:set>
                                      <p:cBhvr>
                                        <p:cTn id="89" dur="1" fill="hold">
                                          <p:stCondLst>
                                            <p:cond delay="0"/>
                                          </p:stCondLst>
                                        </p:cTn>
                                        <p:tgtEl>
                                          <p:spTgt spid="51232"/>
                                        </p:tgtEl>
                                        <p:attrNameLst>
                                          <p:attrName>style.visibility</p:attrName>
                                        </p:attrNameLst>
                                      </p:cBhvr>
                                      <p:to>
                                        <p:strVal val="visible"/>
                                      </p:to>
                                    </p:set>
                                    <p:anim calcmode="lin" valueType="num">
                                      <p:cBhvr>
                                        <p:cTn id="90" dur="500" fill="hold"/>
                                        <p:tgtEl>
                                          <p:spTgt spid="51232"/>
                                        </p:tgtEl>
                                        <p:attrNameLst>
                                          <p:attrName>ppt_w</p:attrName>
                                        </p:attrNameLst>
                                      </p:cBhvr>
                                      <p:tavLst>
                                        <p:tav tm="0">
                                          <p:val>
                                            <p:fltVal val="0"/>
                                          </p:val>
                                        </p:tav>
                                        <p:tav tm="100000">
                                          <p:val>
                                            <p:strVal val="#ppt_w"/>
                                          </p:val>
                                        </p:tav>
                                      </p:tavLst>
                                    </p:anim>
                                    <p:anim calcmode="lin" valueType="num">
                                      <p:cBhvr>
                                        <p:cTn id="91" dur="500" fill="hold"/>
                                        <p:tgtEl>
                                          <p:spTgt spid="51232"/>
                                        </p:tgtEl>
                                        <p:attrNameLst>
                                          <p:attrName>ppt_h</p:attrName>
                                        </p:attrNameLst>
                                      </p:cBhvr>
                                      <p:tavLst>
                                        <p:tav tm="0">
                                          <p:val>
                                            <p:fltVal val="0"/>
                                          </p:val>
                                        </p:tav>
                                        <p:tav tm="100000">
                                          <p:val>
                                            <p:strVal val="#ppt_h"/>
                                          </p:val>
                                        </p:tav>
                                      </p:tavLst>
                                    </p:anim>
                                    <p:anim calcmode="lin" valueType="num">
                                      <p:cBhvr>
                                        <p:cTn id="92" dur="500" fill="hold"/>
                                        <p:tgtEl>
                                          <p:spTgt spid="51232"/>
                                        </p:tgtEl>
                                        <p:attrNameLst>
                                          <p:attrName>style.rotation</p:attrName>
                                        </p:attrNameLst>
                                      </p:cBhvr>
                                      <p:tavLst>
                                        <p:tav tm="0">
                                          <p:val>
                                            <p:fltVal val="360"/>
                                          </p:val>
                                        </p:tav>
                                        <p:tav tm="100000">
                                          <p:val>
                                            <p:fltVal val="0"/>
                                          </p:val>
                                        </p:tav>
                                      </p:tavLst>
                                    </p:anim>
                                    <p:animEffect transition="in" filter="fade">
                                      <p:cBhvr>
                                        <p:cTn id="93" dur="500"/>
                                        <p:tgtEl>
                                          <p:spTgt spid="51232"/>
                                        </p:tgtEl>
                                      </p:cBhvr>
                                    </p:animEffect>
                                  </p:childTnLst>
                                </p:cTn>
                              </p:par>
                            </p:childTnLst>
                          </p:cTn>
                        </p:par>
                        <p:par>
                          <p:cTn id="94" fill="hold" nodeType="afterGroup">
                            <p:stCondLst>
                              <p:cond delay="31800"/>
                            </p:stCondLst>
                            <p:childTnLst>
                              <p:par>
                                <p:cTn id="95" presetID="3" presetClass="entr" presetSubtype="10" fill="hold" nodeType="afterEffect">
                                  <p:stCondLst>
                                    <p:cond delay="0"/>
                                  </p:stCondLst>
                                  <p:childTnLst>
                                    <p:set>
                                      <p:cBhvr>
                                        <p:cTn id="96" dur="1" fill="hold">
                                          <p:stCondLst>
                                            <p:cond delay="0"/>
                                          </p:stCondLst>
                                        </p:cTn>
                                        <p:tgtEl>
                                          <p:spTgt spid="51233"/>
                                        </p:tgtEl>
                                        <p:attrNameLst>
                                          <p:attrName>style.visibility</p:attrName>
                                        </p:attrNameLst>
                                      </p:cBhvr>
                                      <p:to>
                                        <p:strVal val="visible"/>
                                      </p:to>
                                    </p:set>
                                    <p:animEffect transition="in" filter="blinds(horizontal)">
                                      <p:cBhvr>
                                        <p:cTn id="97" dur="1000"/>
                                        <p:tgtEl>
                                          <p:spTgt spid="51233"/>
                                        </p:tgtEl>
                                      </p:cBhvr>
                                    </p:animEffect>
                                  </p:childTnLst>
                                </p:cTn>
                              </p:par>
                            </p:childTnLst>
                          </p:cTn>
                        </p:par>
                        <p:par>
                          <p:cTn id="98" fill="hold" nodeType="afterGroup">
                            <p:stCondLst>
                              <p:cond delay="32800"/>
                            </p:stCondLst>
                            <p:childTnLst>
                              <p:par>
                                <p:cTn id="99" presetID="39" presetClass="entr" presetSubtype="0" accel="100000" fill="hold" nodeType="afterEffect">
                                  <p:stCondLst>
                                    <p:cond delay="0"/>
                                  </p:stCondLst>
                                  <p:childTnLst>
                                    <p:set>
                                      <p:cBhvr>
                                        <p:cTn id="100" dur="1" fill="hold">
                                          <p:stCondLst>
                                            <p:cond delay="0"/>
                                          </p:stCondLst>
                                        </p:cTn>
                                        <p:tgtEl>
                                          <p:spTgt spid="51234"/>
                                        </p:tgtEl>
                                        <p:attrNameLst>
                                          <p:attrName>style.visibility</p:attrName>
                                        </p:attrNameLst>
                                      </p:cBhvr>
                                      <p:to>
                                        <p:strVal val="visible"/>
                                      </p:to>
                                    </p:set>
                                    <p:anim calcmode="lin" valueType="num">
                                      <p:cBhvr>
                                        <p:cTn id="101" dur="1000" fill="hold"/>
                                        <p:tgtEl>
                                          <p:spTgt spid="51234"/>
                                        </p:tgtEl>
                                        <p:attrNameLst>
                                          <p:attrName>ppt_h</p:attrName>
                                        </p:attrNameLst>
                                      </p:cBhvr>
                                      <p:tavLst>
                                        <p:tav tm="0">
                                          <p:val>
                                            <p:strVal val="#ppt_h/20"/>
                                          </p:val>
                                        </p:tav>
                                        <p:tav tm="50000">
                                          <p:val>
                                            <p:strVal val="#ppt_h/20"/>
                                          </p:val>
                                        </p:tav>
                                        <p:tav tm="100000">
                                          <p:val>
                                            <p:strVal val="#ppt_h"/>
                                          </p:val>
                                        </p:tav>
                                      </p:tavLst>
                                    </p:anim>
                                    <p:anim calcmode="lin" valueType="num">
                                      <p:cBhvr>
                                        <p:cTn id="102" dur="1000" fill="hold"/>
                                        <p:tgtEl>
                                          <p:spTgt spid="51234"/>
                                        </p:tgtEl>
                                        <p:attrNameLst>
                                          <p:attrName>ppt_w</p:attrName>
                                        </p:attrNameLst>
                                      </p:cBhvr>
                                      <p:tavLst>
                                        <p:tav tm="0">
                                          <p:val>
                                            <p:strVal val="#ppt_w+.3"/>
                                          </p:val>
                                        </p:tav>
                                        <p:tav tm="50000">
                                          <p:val>
                                            <p:strVal val="#ppt_w+.3"/>
                                          </p:val>
                                        </p:tav>
                                        <p:tav tm="100000">
                                          <p:val>
                                            <p:strVal val="#ppt_w"/>
                                          </p:val>
                                        </p:tav>
                                      </p:tavLst>
                                    </p:anim>
                                    <p:anim calcmode="lin" valueType="num">
                                      <p:cBhvr>
                                        <p:cTn id="103" dur="1000" fill="hold"/>
                                        <p:tgtEl>
                                          <p:spTgt spid="51234"/>
                                        </p:tgtEl>
                                        <p:attrNameLst>
                                          <p:attrName>ppt_x</p:attrName>
                                        </p:attrNameLst>
                                      </p:cBhvr>
                                      <p:tavLst>
                                        <p:tav tm="0">
                                          <p:val>
                                            <p:strVal val="#ppt_x-.3"/>
                                          </p:val>
                                        </p:tav>
                                        <p:tav tm="50000">
                                          <p:val>
                                            <p:strVal val="#ppt_x"/>
                                          </p:val>
                                        </p:tav>
                                        <p:tav tm="100000">
                                          <p:val>
                                            <p:strVal val="#ppt_x"/>
                                          </p:val>
                                        </p:tav>
                                      </p:tavLst>
                                    </p:anim>
                                    <p:anim calcmode="lin" valueType="num">
                                      <p:cBhvr>
                                        <p:cTn id="104" dur="1000" fill="hold"/>
                                        <p:tgtEl>
                                          <p:spTgt spid="51234"/>
                                        </p:tgtEl>
                                        <p:attrNameLst>
                                          <p:attrName>ppt_y</p:attrName>
                                        </p:attrNameLst>
                                      </p:cBhvr>
                                      <p:tavLst>
                                        <p:tav tm="0">
                                          <p:val>
                                            <p:strVal val="#ppt_y"/>
                                          </p:val>
                                        </p:tav>
                                        <p:tav tm="100000">
                                          <p:val>
                                            <p:strVal val="#ppt_y"/>
                                          </p:val>
                                        </p:tav>
                                      </p:tavLst>
                                    </p:anim>
                                  </p:childTnLst>
                                </p:cTn>
                              </p:par>
                            </p:childTnLst>
                          </p:cTn>
                        </p:par>
                        <p:par>
                          <p:cTn id="105" fill="hold" nodeType="afterGroup">
                            <p:stCondLst>
                              <p:cond delay="33800"/>
                            </p:stCondLst>
                            <p:childTnLst>
                              <p:par>
                                <p:cTn id="106" presetID="30" presetClass="entr" presetSubtype="0" fill="hold" nodeType="afterEffect">
                                  <p:stCondLst>
                                    <p:cond delay="0"/>
                                  </p:stCondLst>
                                  <p:childTnLst>
                                    <p:set>
                                      <p:cBhvr>
                                        <p:cTn id="107" dur="1" fill="hold">
                                          <p:stCondLst>
                                            <p:cond delay="0"/>
                                          </p:stCondLst>
                                        </p:cTn>
                                        <p:tgtEl>
                                          <p:spTgt spid="51236"/>
                                        </p:tgtEl>
                                        <p:attrNameLst>
                                          <p:attrName>style.visibility</p:attrName>
                                        </p:attrNameLst>
                                      </p:cBhvr>
                                      <p:to>
                                        <p:strVal val="visible"/>
                                      </p:to>
                                    </p:set>
                                    <p:animEffect transition="in" filter="fade">
                                      <p:cBhvr>
                                        <p:cTn id="108" dur="800" decel="100000"/>
                                        <p:tgtEl>
                                          <p:spTgt spid="51236"/>
                                        </p:tgtEl>
                                      </p:cBhvr>
                                    </p:animEffect>
                                    <p:anim calcmode="lin" valueType="num">
                                      <p:cBhvr>
                                        <p:cTn id="109" dur="800" decel="100000" fill="hold"/>
                                        <p:tgtEl>
                                          <p:spTgt spid="51236"/>
                                        </p:tgtEl>
                                        <p:attrNameLst>
                                          <p:attrName>style.rotation</p:attrName>
                                        </p:attrNameLst>
                                      </p:cBhvr>
                                      <p:tavLst>
                                        <p:tav tm="0">
                                          <p:val>
                                            <p:fltVal val="-90"/>
                                          </p:val>
                                        </p:tav>
                                        <p:tav tm="100000">
                                          <p:val>
                                            <p:fltVal val="0"/>
                                          </p:val>
                                        </p:tav>
                                      </p:tavLst>
                                    </p:anim>
                                    <p:anim calcmode="lin" valueType="num">
                                      <p:cBhvr>
                                        <p:cTn id="110" dur="800" decel="100000" fill="hold"/>
                                        <p:tgtEl>
                                          <p:spTgt spid="51236"/>
                                        </p:tgtEl>
                                        <p:attrNameLst>
                                          <p:attrName>ppt_x</p:attrName>
                                        </p:attrNameLst>
                                      </p:cBhvr>
                                      <p:tavLst>
                                        <p:tav tm="0">
                                          <p:val>
                                            <p:strVal val="#ppt_x+0.4"/>
                                          </p:val>
                                        </p:tav>
                                        <p:tav tm="100000">
                                          <p:val>
                                            <p:strVal val="#ppt_x-0.05"/>
                                          </p:val>
                                        </p:tav>
                                      </p:tavLst>
                                    </p:anim>
                                    <p:anim calcmode="lin" valueType="num">
                                      <p:cBhvr>
                                        <p:cTn id="111" dur="800" decel="100000" fill="hold"/>
                                        <p:tgtEl>
                                          <p:spTgt spid="51236"/>
                                        </p:tgtEl>
                                        <p:attrNameLst>
                                          <p:attrName>ppt_y</p:attrName>
                                        </p:attrNameLst>
                                      </p:cBhvr>
                                      <p:tavLst>
                                        <p:tav tm="0">
                                          <p:val>
                                            <p:strVal val="#ppt_y-0.4"/>
                                          </p:val>
                                        </p:tav>
                                        <p:tav tm="100000">
                                          <p:val>
                                            <p:strVal val="#ppt_y+0.1"/>
                                          </p:val>
                                        </p:tav>
                                      </p:tavLst>
                                    </p:anim>
                                    <p:anim calcmode="lin" valueType="num">
                                      <p:cBhvr>
                                        <p:cTn id="112" dur="200" accel="100000" fill="hold">
                                          <p:stCondLst>
                                            <p:cond delay="800"/>
                                          </p:stCondLst>
                                        </p:cTn>
                                        <p:tgtEl>
                                          <p:spTgt spid="51236"/>
                                        </p:tgtEl>
                                        <p:attrNameLst>
                                          <p:attrName>ppt_x</p:attrName>
                                        </p:attrNameLst>
                                      </p:cBhvr>
                                      <p:tavLst>
                                        <p:tav tm="0">
                                          <p:val>
                                            <p:strVal val="#ppt_x-0.05"/>
                                          </p:val>
                                        </p:tav>
                                        <p:tav tm="100000">
                                          <p:val>
                                            <p:strVal val="#ppt_x"/>
                                          </p:val>
                                        </p:tav>
                                      </p:tavLst>
                                    </p:anim>
                                    <p:anim calcmode="lin" valueType="num">
                                      <p:cBhvr>
                                        <p:cTn id="113" dur="200" accel="100000" fill="hold">
                                          <p:stCondLst>
                                            <p:cond delay="800"/>
                                          </p:stCondLst>
                                        </p:cTn>
                                        <p:tgtEl>
                                          <p:spTgt spid="51236"/>
                                        </p:tgtEl>
                                        <p:attrNameLst>
                                          <p:attrName>ppt_y</p:attrName>
                                        </p:attrNameLst>
                                      </p:cBhvr>
                                      <p:tavLst>
                                        <p:tav tm="0">
                                          <p:val>
                                            <p:strVal val="#ppt_y+0.1"/>
                                          </p:val>
                                        </p:tav>
                                        <p:tav tm="100000">
                                          <p:val>
                                            <p:strVal val="#ppt_y"/>
                                          </p:val>
                                        </p:tav>
                                      </p:tavLst>
                                    </p:anim>
                                  </p:childTnLst>
                                </p:cTn>
                              </p:par>
                            </p:childTnLst>
                          </p:cTn>
                        </p:par>
                        <p:par>
                          <p:cTn id="114" fill="hold" nodeType="afterGroup">
                            <p:stCondLst>
                              <p:cond delay="34800"/>
                            </p:stCondLst>
                            <p:childTnLst>
                              <p:par>
                                <p:cTn id="115" presetID="38" presetClass="entr" presetSubtype="0" accel="50000" fill="hold" nodeType="afterEffect">
                                  <p:stCondLst>
                                    <p:cond delay="0"/>
                                  </p:stCondLst>
                                  <p:iterate type="lt">
                                    <p:tmPct val="50000"/>
                                  </p:iterate>
                                  <p:childTnLst>
                                    <p:set>
                                      <p:cBhvr>
                                        <p:cTn id="116" dur="1" fill="hold">
                                          <p:stCondLst>
                                            <p:cond delay="0"/>
                                          </p:stCondLst>
                                        </p:cTn>
                                        <p:tgtEl>
                                          <p:spTgt spid="51237"/>
                                        </p:tgtEl>
                                        <p:attrNameLst>
                                          <p:attrName>style.visibility</p:attrName>
                                        </p:attrNameLst>
                                      </p:cBhvr>
                                      <p:to>
                                        <p:strVal val="visible"/>
                                      </p:to>
                                    </p:set>
                                    <p:set>
                                      <p:cBhvr>
                                        <p:cTn id="117" dur="455" fill="hold">
                                          <p:stCondLst>
                                            <p:cond delay="0"/>
                                          </p:stCondLst>
                                        </p:cTn>
                                        <p:tgtEl>
                                          <p:spTgt spid="51237"/>
                                        </p:tgtEl>
                                        <p:attrNameLst>
                                          <p:attrName>style.rotation</p:attrName>
                                        </p:attrNameLst>
                                      </p:cBhvr>
                                      <p:to>
                                        <p:strVal val="-45.0"/>
                                      </p:to>
                                    </p:set>
                                    <p:anim calcmode="lin" valueType="num">
                                      <p:cBhvr>
                                        <p:cTn id="118" dur="455" fill="hold">
                                          <p:stCondLst>
                                            <p:cond delay="455"/>
                                          </p:stCondLst>
                                        </p:cTn>
                                        <p:tgtEl>
                                          <p:spTgt spid="51237"/>
                                        </p:tgtEl>
                                        <p:attrNameLst>
                                          <p:attrName>style.rotation</p:attrName>
                                        </p:attrNameLst>
                                      </p:cBhvr>
                                      <p:tavLst>
                                        <p:tav tm="0">
                                          <p:val>
                                            <p:fltVal val="-45"/>
                                          </p:val>
                                        </p:tav>
                                        <p:tav tm="69900">
                                          <p:val>
                                            <p:fltVal val="45"/>
                                          </p:val>
                                        </p:tav>
                                        <p:tav tm="100000">
                                          <p:val>
                                            <p:fltVal val="0"/>
                                          </p:val>
                                        </p:tav>
                                      </p:tavLst>
                                    </p:anim>
                                    <p:anim calcmode="lin" valueType="num">
                                      <p:cBhvr>
                                        <p:cTn id="119" dur="455" fill="hold">
                                          <p:stCondLst>
                                            <p:cond delay="0"/>
                                          </p:stCondLst>
                                        </p:cTn>
                                        <p:tgtEl>
                                          <p:spTgt spid="51237"/>
                                        </p:tgtEl>
                                        <p:attrNameLst>
                                          <p:attrName>ppt_y</p:attrName>
                                        </p:attrNameLst>
                                      </p:cBhvr>
                                      <p:tavLst>
                                        <p:tav tm="0">
                                          <p:val>
                                            <p:strVal val="#ppt_y-1"/>
                                          </p:val>
                                        </p:tav>
                                        <p:tav tm="100000">
                                          <p:val>
                                            <p:strVal val="#ppt_y-(0.354*#ppt_w-0.172*#ppt_h)"/>
                                          </p:val>
                                        </p:tav>
                                      </p:tavLst>
                                    </p:anim>
                                    <p:anim calcmode="lin" valueType="num">
                                      <p:cBhvr>
                                        <p:cTn id="120" dur="156" decel="50000" autoRev="1" fill="hold">
                                          <p:stCondLst>
                                            <p:cond delay="455"/>
                                          </p:stCondLst>
                                        </p:cTn>
                                        <p:tgtEl>
                                          <p:spTgt spid="51237"/>
                                        </p:tgtEl>
                                        <p:attrNameLst>
                                          <p:attrName>ppt_y</p:attrName>
                                        </p:attrNameLst>
                                      </p:cBhvr>
                                      <p:tavLst>
                                        <p:tav tm="0">
                                          <p:val>
                                            <p:strVal val="#ppt_y-(0.354*#ppt_w-0.172*#ppt_h)"/>
                                          </p:val>
                                        </p:tav>
                                        <p:tav tm="100000">
                                          <p:val>
                                            <p:strVal val="#ppt_y-(0.354*#ppt_w-0.172*#ppt_h)-#ppt_h/2"/>
                                          </p:val>
                                        </p:tav>
                                      </p:tavLst>
                                    </p:anim>
                                    <p:anim calcmode="lin" valueType="num">
                                      <p:cBhvr>
                                        <p:cTn id="121" dur="136" fill="hold">
                                          <p:stCondLst>
                                            <p:cond delay="864"/>
                                          </p:stCondLst>
                                        </p:cTn>
                                        <p:tgtEl>
                                          <p:spTgt spid="51237"/>
                                        </p:tgtEl>
                                        <p:attrNameLst>
                                          <p:attrName>ppt_y</p:attrName>
                                        </p:attrNameLst>
                                      </p:cBhvr>
                                      <p:tavLst>
                                        <p:tav tm="0">
                                          <p:val>
                                            <p:strVal val="#ppt_y-(0.354*#ppt_w-0.172*#ppt_h)"/>
                                          </p:val>
                                        </p:tav>
                                        <p:tav tm="100000">
                                          <p:val>
                                            <p:strVal val="#ppt_y"/>
                                          </p:val>
                                        </p:tav>
                                      </p:tavLst>
                                    </p:anim>
                                  </p:childTnLst>
                                </p:cTn>
                              </p:par>
                            </p:childTnLst>
                          </p:cTn>
                        </p:par>
                        <p:par>
                          <p:cTn id="122" fill="hold" nodeType="afterGroup">
                            <p:stCondLst>
                              <p:cond delay="45300"/>
                            </p:stCondLst>
                            <p:childTnLst>
                              <p:par>
                                <p:cTn id="123" presetID="54" presetClass="entr" presetSubtype="0" accel="100000" fill="hold" nodeType="afterEffect">
                                  <p:stCondLst>
                                    <p:cond delay="0"/>
                                  </p:stCondLst>
                                  <p:childTnLst>
                                    <p:set>
                                      <p:cBhvr>
                                        <p:cTn id="124" dur="1" fill="hold">
                                          <p:stCondLst>
                                            <p:cond delay="0"/>
                                          </p:stCondLst>
                                        </p:cTn>
                                        <p:tgtEl>
                                          <p:spTgt spid="51240"/>
                                        </p:tgtEl>
                                        <p:attrNameLst>
                                          <p:attrName>style.visibility</p:attrName>
                                        </p:attrNameLst>
                                      </p:cBhvr>
                                      <p:to>
                                        <p:strVal val="visible"/>
                                      </p:to>
                                    </p:set>
                                    <p:anim calcmode="lin" valueType="num">
                                      <p:cBhvr>
                                        <p:cTn id="125" dur="1000" fill="hold"/>
                                        <p:tgtEl>
                                          <p:spTgt spid="51240"/>
                                        </p:tgtEl>
                                        <p:attrNameLst>
                                          <p:attrName>ppt_w</p:attrName>
                                        </p:attrNameLst>
                                      </p:cBhvr>
                                      <p:tavLst>
                                        <p:tav tm="0">
                                          <p:val>
                                            <p:strVal val="#ppt_w*0.05"/>
                                          </p:val>
                                        </p:tav>
                                        <p:tav tm="100000">
                                          <p:val>
                                            <p:strVal val="#ppt_w"/>
                                          </p:val>
                                        </p:tav>
                                      </p:tavLst>
                                    </p:anim>
                                    <p:anim calcmode="lin" valueType="num">
                                      <p:cBhvr>
                                        <p:cTn id="126" dur="1000" fill="hold"/>
                                        <p:tgtEl>
                                          <p:spTgt spid="51240"/>
                                        </p:tgtEl>
                                        <p:attrNameLst>
                                          <p:attrName>ppt_h</p:attrName>
                                        </p:attrNameLst>
                                      </p:cBhvr>
                                      <p:tavLst>
                                        <p:tav tm="0">
                                          <p:val>
                                            <p:strVal val="#ppt_h"/>
                                          </p:val>
                                        </p:tav>
                                        <p:tav tm="100000">
                                          <p:val>
                                            <p:strVal val="#ppt_h"/>
                                          </p:val>
                                        </p:tav>
                                      </p:tavLst>
                                    </p:anim>
                                    <p:anim calcmode="lin" valueType="num">
                                      <p:cBhvr>
                                        <p:cTn id="127" dur="1000" fill="hold"/>
                                        <p:tgtEl>
                                          <p:spTgt spid="51240"/>
                                        </p:tgtEl>
                                        <p:attrNameLst>
                                          <p:attrName>ppt_x</p:attrName>
                                        </p:attrNameLst>
                                      </p:cBhvr>
                                      <p:tavLst>
                                        <p:tav tm="0">
                                          <p:val>
                                            <p:strVal val="#ppt_x-.2"/>
                                          </p:val>
                                        </p:tav>
                                        <p:tav tm="100000">
                                          <p:val>
                                            <p:strVal val="#ppt_x"/>
                                          </p:val>
                                        </p:tav>
                                      </p:tavLst>
                                    </p:anim>
                                    <p:anim calcmode="lin" valueType="num">
                                      <p:cBhvr>
                                        <p:cTn id="128" dur="1000" fill="hold"/>
                                        <p:tgtEl>
                                          <p:spTgt spid="51240"/>
                                        </p:tgtEl>
                                        <p:attrNameLst>
                                          <p:attrName>ppt_y</p:attrName>
                                        </p:attrNameLst>
                                      </p:cBhvr>
                                      <p:tavLst>
                                        <p:tav tm="0">
                                          <p:val>
                                            <p:strVal val="#ppt_y"/>
                                          </p:val>
                                        </p:tav>
                                        <p:tav tm="100000">
                                          <p:val>
                                            <p:strVal val="#ppt_y"/>
                                          </p:val>
                                        </p:tav>
                                      </p:tavLst>
                                    </p:anim>
                                    <p:animEffect transition="in" filter="fade">
                                      <p:cBhvr>
                                        <p:cTn id="129" dur="1000"/>
                                        <p:tgtEl>
                                          <p:spTgt spid="512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7" grpId="0"/>
      <p:bldP spid="51220" grpId="0"/>
      <p:bldP spid="51221" grpId="0"/>
      <p:bldP spid="51224" grpId="0"/>
      <p:bldP spid="51225" grpId="0"/>
      <p:bldP spid="51228" grpId="0"/>
      <p:bldP spid="51229" grpId="0"/>
      <p:bldP spid="51230" grpId="0"/>
      <p:bldP spid="51233" grpId="0"/>
      <p:bldP spid="51234" grpId="0"/>
      <p:bldP spid="51237" grpId="0"/>
      <p:bldP spid="5124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ext Box 2">
            <a:extLst>
              <a:ext uri="{FF2B5EF4-FFF2-40B4-BE49-F238E27FC236}">
                <a16:creationId xmlns:a16="http://schemas.microsoft.com/office/drawing/2014/main" id="{3BCA8A0A-7E40-1FB7-7C9C-267AC3913162}"/>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latin typeface="Arial" panose="020B0604020202020204" pitchFamily="34" charset="0"/>
                <a:cs typeface="Arial" panose="020B0604020202020204" pitchFamily="34" charset="0"/>
              </a:rPr>
              <a:t>This powerpoint was kindly donated to </a:t>
            </a:r>
            <a:r>
              <a:rPr lang="en-GB" altLang="en-US" sz="2400">
                <a:latin typeface="Arial" panose="020B0604020202020204" pitchFamily="34" charset="0"/>
                <a:cs typeface="Arial" panose="020B0604020202020204" pitchFamily="34" charset="0"/>
                <a:hlinkClick r:id="rId3"/>
              </a:rPr>
              <a:t>www.worldofteaching.com</a:t>
            </a:r>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a:p>
            <a:r>
              <a:rPr lang="en-GB" altLang="en-US" sz="2400">
                <a:latin typeface="Arial" panose="020B0604020202020204" pitchFamily="34" charset="0"/>
                <a:cs typeface="Arial" panose="020B0604020202020204" pitchFamily="34" charset="0"/>
                <a:hlinkClick r:id="rId3"/>
              </a:rPr>
              <a:t>http://www.worldofteaching.com</a:t>
            </a:r>
            <a:r>
              <a:rPr lang="en-GB" altLang="en-US" sz="2400">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sz="2400">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WordArt 3">
            <a:extLst>
              <a:ext uri="{FF2B5EF4-FFF2-40B4-BE49-F238E27FC236}">
                <a16:creationId xmlns:a16="http://schemas.microsoft.com/office/drawing/2014/main" id="{5CE3667C-D8CE-2905-0B3D-90AAED9D5566}"/>
              </a:ext>
            </a:extLst>
          </p:cNvPr>
          <p:cNvSpPr>
            <a:spLocks noChangeArrowheads="1" noChangeShapeType="1" noTextEdit="1"/>
          </p:cNvSpPr>
          <p:nvPr/>
        </p:nvSpPr>
        <p:spPr bwMode="auto">
          <a:xfrm>
            <a:off x="2057400" y="228600"/>
            <a:ext cx="5486400" cy="8382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GB" sz="3600" kern="10">
                <a:solidFill>
                  <a:srgbClr val="336699"/>
                </a:solidFill>
                <a:effectLst>
                  <a:outerShdw dist="45791" dir="2021404" algn="ctr" rotWithShape="0">
                    <a:srgbClr val="B2B2B2">
                      <a:alpha val="80000"/>
                    </a:srgbClr>
                  </a:outerShdw>
                </a:effectLst>
                <a:latin typeface="Unicorn"/>
              </a:rPr>
              <a:t>Benjamin Banneker</a:t>
            </a:r>
          </a:p>
        </p:txBody>
      </p:sp>
      <p:sp>
        <p:nvSpPr>
          <p:cNvPr id="46084" name="WordArt 4">
            <a:extLst>
              <a:ext uri="{FF2B5EF4-FFF2-40B4-BE49-F238E27FC236}">
                <a16:creationId xmlns:a16="http://schemas.microsoft.com/office/drawing/2014/main" id="{0A7D2113-0E68-A6A6-5E55-B3C3BB57B300}"/>
              </a:ext>
            </a:extLst>
          </p:cNvPr>
          <p:cNvSpPr>
            <a:spLocks noChangeArrowheads="1" noChangeShapeType="1" noTextEdit="1"/>
          </p:cNvSpPr>
          <p:nvPr/>
        </p:nvSpPr>
        <p:spPr bwMode="auto">
          <a:xfrm>
            <a:off x="6096000" y="2895600"/>
            <a:ext cx="2667000" cy="8382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GB" sz="3600" kern="10">
                <a:solidFill>
                  <a:srgbClr val="336699"/>
                </a:solidFill>
                <a:effectLst>
                  <a:outerShdw dist="45791" dir="2021404" algn="ctr" rotWithShape="0">
                    <a:srgbClr val="B2B2B2">
                      <a:alpha val="80000"/>
                    </a:srgbClr>
                  </a:outerShdw>
                </a:effectLst>
                <a:latin typeface="Unicorn"/>
              </a:rPr>
              <a:t>Maryland</a:t>
            </a:r>
          </a:p>
          <a:p>
            <a:pPr algn="ctr"/>
            <a:r>
              <a:rPr lang="en-GB" sz="3600" kern="10">
                <a:solidFill>
                  <a:srgbClr val="336699"/>
                </a:solidFill>
                <a:effectLst>
                  <a:outerShdw dist="45791" dir="2021404" algn="ctr" rotWithShape="0">
                    <a:srgbClr val="B2B2B2">
                      <a:alpha val="80000"/>
                    </a:srgbClr>
                  </a:outerShdw>
                </a:effectLst>
                <a:latin typeface="Unicorn"/>
              </a:rPr>
              <a:t>1731-1806</a:t>
            </a:r>
          </a:p>
        </p:txBody>
      </p:sp>
      <p:pic>
        <p:nvPicPr>
          <p:cNvPr id="46085" name="Picture 5" descr="Benjamin Banneker">
            <a:extLst>
              <a:ext uri="{FF2B5EF4-FFF2-40B4-BE49-F238E27FC236}">
                <a16:creationId xmlns:a16="http://schemas.microsoft.com/office/drawing/2014/main" id="{649BDED5-B7AA-19BC-98B4-95D4387C29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752600"/>
            <a:ext cx="3508375"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8" presetClass="entr" presetSubtype="0" accel="50000" fill="hold" nodeType="afterEffect">
                                  <p:stCondLst>
                                    <p:cond delay="0"/>
                                  </p:stCondLst>
                                  <p:childTnLst>
                                    <p:set>
                                      <p:cBhvr>
                                        <p:cTn id="6" dur="1" fill="hold">
                                          <p:stCondLst>
                                            <p:cond delay="0"/>
                                          </p:stCondLst>
                                        </p:cTn>
                                        <p:tgtEl>
                                          <p:spTgt spid="46083"/>
                                        </p:tgtEl>
                                        <p:attrNameLst>
                                          <p:attrName>style.visibility</p:attrName>
                                        </p:attrNameLst>
                                      </p:cBhvr>
                                      <p:to>
                                        <p:strVal val="visible"/>
                                      </p:to>
                                    </p:set>
                                    <p:anim calcmode="lin" valueType="num">
                                      <p:cBhvr>
                                        <p:cTn id="7" dur="1000" fill="hold"/>
                                        <p:tgtEl>
                                          <p:spTgt spid="4608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46083"/>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46083"/>
                                        </p:tgtEl>
                                        <p:attrNameLst>
                                          <p:attrName>ppt_y</p:attrName>
                                        </p:attrNameLst>
                                      </p:cBhvr>
                                      <p:tavLst>
                                        <p:tav tm="0">
                                          <p:val>
                                            <p:strVal val="#ppt_y"/>
                                          </p:val>
                                        </p:tav>
                                        <p:tav tm="100000">
                                          <p:val>
                                            <p:strVal val="#ppt_y"/>
                                          </p:val>
                                        </p:tav>
                                      </p:tavLst>
                                    </p:anim>
                                    <p:animEffect transition="in" filter="fade">
                                      <p:cBhvr>
                                        <p:cTn id="10" dur="1000"/>
                                        <p:tgtEl>
                                          <p:spTgt spid="46083"/>
                                        </p:tgtEl>
                                      </p:cBhvr>
                                    </p:animEffect>
                                  </p:childTnLst>
                                </p:cTn>
                              </p:par>
                            </p:childTnLst>
                          </p:cTn>
                        </p:par>
                        <p:par>
                          <p:cTn id="11" fill="hold" nodeType="afterGroup">
                            <p:stCondLst>
                              <p:cond delay="1000"/>
                            </p:stCondLst>
                            <p:childTnLst>
                              <p:par>
                                <p:cTn id="12" presetID="30" presetClass="entr" presetSubtype="0" fill="hold" nodeType="afterEffect">
                                  <p:stCondLst>
                                    <p:cond delay="0"/>
                                  </p:stCondLst>
                                  <p:childTnLst>
                                    <p:set>
                                      <p:cBhvr>
                                        <p:cTn id="13" dur="1" fill="hold">
                                          <p:stCondLst>
                                            <p:cond delay="0"/>
                                          </p:stCondLst>
                                        </p:cTn>
                                        <p:tgtEl>
                                          <p:spTgt spid="46084"/>
                                        </p:tgtEl>
                                        <p:attrNameLst>
                                          <p:attrName>style.visibility</p:attrName>
                                        </p:attrNameLst>
                                      </p:cBhvr>
                                      <p:to>
                                        <p:strVal val="visible"/>
                                      </p:to>
                                    </p:set>
                                    <p:animEffect transition="in" filter="fade">
                                      <p:cBhvr>
                                        <p:cTn id="14" dur="800" decel="100000"/>
                                        <p:tgtEl>
                                          <p:spTgt spid="46084"/>
                                        </p:tgtEl>
                                      </p:cBhvr>
                                    </p:animEffect>
                                    <p:anim calcmode="lin" valueType="num">
                                      <p:cBhvr>
                                        <p:cTn id="15" dur="800" decel="100000" fill="hold"/>
                                        <p:tgtEl>
                                          <p:spTgt spid="46084"/>
                                        </p:tgtEl>
                                        <p:attrNameLst>
                                          <p:attrName>style.rotation</p:attrName>
                                        </p:attrNameLst>
                                      </p:cBhvr>
                                      <p:tavLst>
                                        <p:tav tm="0">
                                          <p:val>
                                            <p:fltVal val="-90"/>
                                          </p:val>
                                        </p:tav>
                                        <p:tav tm="100000">
                                          <p:val>
                                            <p:fltVal val="0"/>
                                          </p:val>
                                        </p:tav>
                                      </p:tavLst>
                                    </p:anim>
                                    <p:anim calcmode="lin" valueType="num">
                                      <p:cBhvr>
                                        <p:cTn id="16" dur="800" decel="100000" fill="hold"/>
                                        <p:tgtEl>
                                          <p:spTgt spid="46084"/>
                                        </p:tgtEl>
                                        <p:attrNameLst>
                                          <p:attrName>ppt_x</p:attrName>
                                        </p:attrNameLst>
                                      </p:cBhvr>
                                      <p:tavLst>
                                        <p:tav tm="0">
                                          <p:val>
                                            <p:strVal val="#ppt_x+0.4"/>
                                          </p:val>
                                        </p:tav>
                                        <p:tav tm="100000">
                                          <p:val>
                                            <p:strVal val="#ppt_x-0.05"/>
                                          </p:val>
                                        </p:tav>
                                      </p:tavLst>
                                    </p:anim>
                                    <p:anim calcmode="lin" valueType="num">
                                      <p:cBhvr>
                                        <p:cTn id="17" dur="800" decel="100000" fill="hold"/>
                                        <p:tgtEl>
                                          <p:spTgt spid="46084"/>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46084"/>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46084"/>
                                        </p:tgtEl>
                                        <p:attrNameLst>
                                          <p:attrName>ppt_y</p:attrName>
                                        </p:attrNameLst>
                                      </p:cBhvr>
                                      <p:tavLst>
                                        <p:tav tm="0">
                                          <p:val>
                                            <p:strVal val="#ppt_y+0.1"/>
                                          </p:val>
                                        </p:tav>
                                        <p:tav tm="100000">
                                          <p:val>
                                            <p:strVal val="#ppt_y"/>
                                          </p:val>
                                        </p:tav>
                                      </p:tavLst>
                                    </p:anim>
                                  </p:childTnLst>
                                </p:cTn>
                              </p:par>
                            </p:childTnLst>
                          </p:cTn>
                        </p:par>
                        <p:par>
                          <p:cTn id="20" fill="hold" nodeType="afterGroup">
                            <p:stCondLst>
                              <p:cond delay="2000"/>
                            </p:stCondLst>
                            <p:childTnLst>
                              <p:par>
                                <p:cTn id="21" presetID="7" presetClass="entr" presetSubtype="4" fill="hold" nodeType="afterEffect">
                                  <p:stCondLst>
                                    <p:cond delay="0"/>
                                  </p:stCondLst>
                                  <p:childTnLst>
                                    <p:set>
                                      <p:cBhvr>
                                        <p:cTn id="22" dur="1" fill="hold">
                                          <p:stCondLst>
                                            <p:cond delay="0"/>
                                          </p:stCondLst>
                                        </p:cTn>
                                        <p:tgtEl>
                                          <p:spTgt spid="46085"/>
                                        </p:tgtEl>
                                        <p:attrNameLst>
                                          <p:attrName>style.visibility</p:attrName>
                                        </p:attrNameLst>
                                      </p:cBhvr>
                                      <p:to>
                                        <p:strVal val="visible"/>
                                      </p:to>
                                    </p:set>
                                    <p:anim calcmode="lin" valueType="num">
                                      <p:cBhvr additive="base">
                                        <p:cTn id="23" dur="3000" fill="hold"/>
                                        <p:tgtEl>
                                          <p:spTgt spid="46085"/>
                                        </p:tgtEl>
                                        <p:attrNameLst>
                                          <p:attrName>ppt_x</p:attrName>
                                        </p:attrNameLst>
                                      </p:cBhvr>
                                      <p:tavLst>
                                        <p:tav tm="0">
                                          <p:val>
                                            <p:strVal val="#ppt_x"/>
                                          </p:val>
                                        </p:tav>
                                        <p:tav tm="100000">
                                          <p:val>
                                            <p:strVal val="#ppt_x"/>
                                          </p:val>
                                        </p:tav>
                                      </p:tavLst>
                                    </p:anim>
                                    <p:anim calcmode="lin" valueType="num">
                                      <p:cBhvr additive="base">
                                        <p:cTn id="24" dur="3000" fill="hold"/>
                                        <p:tgtEl>
                                          <p:spTgt spid="4608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Text Box 3">
            <a:extLst>
              <a:ext uri="{FF2B5EF4-FFF2-40B4-BE49-F238E27FC236}">
                <a16:creationId xmlns:a16="http://schemas.microsoft.com/office/drawing/2014/main" id="{016EA07B-4EA2-BB85-E558-179651EADD15}"/>
              </a:ext>
            </a:extLst>
          </p:cNvPr>
          <p:cNvSpPr txBox="1">
            <a:spLocks noChangeArrowheads="1"/>
          </p:cNvSpPr>
          <p:nvPr/>
        </p:nvSpPr>
        <p:spPr bwMode="auto">
          <a:xfrm>
            <a:off x="152400" y="4419600"/>
            <a:ext cx="8458200" cy="199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500" b="1">
                <a:latin typeface="Palatino Linotype" panose="02040502050505030304" pitchFamily="18" charset="0"/>
              </a:rPr>
              <a:t>Banneker taught himself astronomy and advanced mathematics and he began to devote serious attention to both subjects. He successfully predicted solar eclipse  contradicting the forecasts of prominent mathematicians and astronomers of the day.</a:t>
            </a:r>
          </a:p>
        </p:txBody>
      </p:sp>
      <p:sp>
        <p:nvSpPr>
          <p:cNvPr id="47108" name="Text Box 4">
            <a:extLst>
              <a:ext uri="{FF2B5EF4-FFF2-40B4-BE49-F238E27FC236}">
                <a16:creationId xmlns:a16="http://schemas.microsoft.com/office/drawing/2014/main" id="{6C6F3780-C4C0-372B-DB82-157CD6B821EC}"/>
              </a:ext>
            </a:extLst>
          </p:cNvPr>
          <p:cNvSpPr txBox="1">
            <a:spLocks noChangeArrowheads="1"/>
          </p:cNvSpPr>
          <p:nvPr/>
        </p:nvSpPr>
        <p:spPr bwMode="auto">
          <a:xfrm>
            <a:off x="5699125" y="1484313"/>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latin typeface="Arial" panose="020B0604020202020204" pitchFamily="34" charset="0"/>
              </a:rPr>
              <a:t>  </a:t>
            </a:r>
          </a:p>
        </p:txBody>
      </p:sp>
      <p:sp>
        <p:nvSpPr>
          <p:cNvPr id="47109" name="Text Box 5">
            <a:extLst>
              <a:ext uri="{FF2B5EF4-FFF2-40B4-BE49-F238E27FC236}">
                <a16:creationId xmlns:a16="http://schemas.microsoft.com/office/drawing/2014/main" id="{3813F07F-8E50-6032-2298-3E0C2FB678FD}"/>
              </a:ext>
            </a:extLst>
          </p:cNvPr>
          <p:cNvSpPr txBox="1">
            <a:spLocks noChangeArrowheads="1"/>
          </p:cNvSpPr>
          <p:nvPr/>
        </p:nvSpPr>
        <p:spPr bwMode="auto">
          <a:xfrm>
            <a:off x="4724400" y="685800"/>
            <a:ext cx="3810000" cy="252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3200" b="1">
                <a:latin typeface="Myriad Web Pro" pitchFamily="34" charset="0"/>
              </a:rPr>
              <a:t>Benjamin Banneker has been called the first African American intellectual. </a:t>
            </a:r>
          </a:p>
        </p:txBody>
      </p:sp>
      <p:pic>
        <p:nvPicPr>
          <p:cNvPr id="47110" name="Picture 6">
            <a:extLst>
              <a:ext uri="{FF2B5EF4-FFF2-40B4-BE49-F238E27FC236}">
                <a16:creationId xmlns:a16="http://schemas.microsoft.com/office/drawing/2014/main" id="{9AA1CD79-9F28-AB0E-BDFC-A3355F792C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533400"/>
            <a:ext cx="3351213"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afterEffect">
                                  <p:stCondLst>
                                    <p:cond delay="0"/>
                                  </p:stCondLst>
                                  <p:childTnLst>
                                    <p:set>
                                      <p:cBhvr>
                                        <p:cTn id="6" dur="1" fill="hold">
                                          <p:stCondLst>
                                            <p:cond delay="0"/>
                                          </p:stCondLst>
                                        </p:cTn>
                                        <p:tgtEl>
                                          <p:spTgt spid="47109"/>
                                        </p:tgtEl>
                                        <p:attrNameLst>
                                          <p:attrName>style.visibility</p:attrName>
                                        </p:attrNameLst>
                                      </p:cBhvr>
                                      <p:to>
                                        <p:strVal val="visible"/>
                                      </p:to>
                                    </p:set>
                                    <p:animEffect transition="in" filter="fade">
                                      <p:cBhvr>
                                        <p:cTn id="7" dur="1000"/>
                                        <p:tgtEl>
                                          <p:spTgt spid="47109"/>
                                        </p:tgtEl>
                                      </p:cBhvr>
                                    </p:animEffect>
                                    <p:anim calcmode="lin" valueType="num">
                                      <p:cBhvr>
                                        <p:cTn id="8" dur="1000" fill="hold"/>
                                        <p:tgtEl>
                                          <p:spTgt spid="47109"/>
                                        </p:tgtEl>
                                        <p:attrNameLst>
                                          <p:attrName>ppt_x</p:attrName>
                                        </p:attrNameLst>
                                      </p:cBhvr>
                                      <p:tavLst>
                                        <p:tav tm="0">
                                          <p:val>
                                            <p:strVal val="#ppt_x"/>
                                          </p:val>
                                        </p:tav>
                                        <p:tav tm="100000">
                                          <p:val>
                                            <p:strVal val="#ppt_x"/>
                                          </p:val>
                                        </p:tav>
                                      </p:tavLst>
                                    </p:anim>
                                    <p:anim calcmode="lin" valueType="num">
                                      <p:cBhvr>
                                        <p:cTn id="9" dur="1000" fill="hold"/>
                                        <p:tgtEl>
                                          <p:spTgt spid="47109"/>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6" presetClass="entr" presetSubtype="0" fill="hold" nodeType="afterEffect">
                                  <p:stCondLst>
                                    <p:cond delay="0"/>
                                  </p:stCondLst>
                                  <p:childTnLst>
                                    <p:set>
                                      <p:cBhvr>
                                        <p:cTn id="12" dur="1" fill="hold">
                                          <p:stCondLst>
                                            <p:cond delay="0"/>
                                          </p:stCondLst>
                                        </p:cTn>
                                        <p:tgtEl>
                                          <p:spTgt spid="47107"/>
                                        </p:tgtEl>
                                        <p:attrNameLst>
                                          <p:attrName>style.visibility</p:attrName>
                                        </p:attrNameLst>
                                      </p:cBhvr>
                                      <p:to>
                                        <p:strVal val="visible"/>
                                      </p:to>
                                    </p:set>
                                    <p:animEffect transition="in" filter="wipe(down)">
                                      <p:cBhvr>
                                        <p:cTn id="13" dur="580">
                                          <p:stCondLst>
                                            <p:cond delay="0"/>
                                          </p:stCondLst>
                                        </p:cTn>
                                        <p:tgtEl>
                                          <p:spTgt spid="47107"/>
                                        </p:tgtEl>
                                      </p:cBhvr>
                                    </p:animEffect>
                                    <p:anim calcmode="lin" valueType="num">
                                      <p:cBhvr>
                                        <p:cTn id="14" dur="1822" tmFilter="0,0; 0.14,0.36; 0.43,0.73; 0.71,0.91; 1.0,1.0">
                                          <p:stCondLst>
                                            <p:cond delay="0"/>
                                          </p:stCondLst>
                                        </p:cTn>
                                        <p:tgtEl>
                                          <p:spTgt spid="47107"/>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47107"/>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47107"/>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47107"/>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47107"/>
                                        </p:tgtEl>
                                        <p:attrNameLst>
                                          <p:attrName>ppt_y</p:attrName>
                                        </p:attrNameLst>
                                      </p:cBhvr>
                                      <p:tavLst>
                                        <p:tav tm="0" fmla="#ppt_y-sin(pi*$)/81">
                                          <p:val>
                                            <p:fltVal val="0"/>
                                          </p:val>
                                        </p:tav>
                                        <p:tav tm="100000">
                                          <p:val>
                                            <p:fltVal val="1"/>
                                          </p:val>
                                        </p:tav>
                                      </p:tavLst>
                                    </p:anim>
                                    <p:animScale>
                                      <p:cBhvr>
                                        <p:cTn id="19" dur="26">
                                          <p:stCondLst>
                                            <p:cond delay="650"/>
                                          </p:stCondLst>
                                        </p:cTn>
                                        <p:tgtEl>
                                          <p:spTgt spid="47107"/>
                                        </p:tgtEl>
                                      </p:cBhvr>
                                      <p:to x="100000" y="60000"/>
                                    </p:animScale>
                                    <p:animScale>
                                      <p:cBhvr>
                                        <p:cTn id="20" dur="166" decel="50000">
                                          <p:stCondLst>
                                            <p:cond delay="676"/>
                                          </p:stCondLst>
                                        </p:cTn>
                                        <p:tgtEl>
                                          <p:spTgt spid="47107"/>
                                        </p:tgtEl>
                                      </p:cBhvr>
                                      <p:to x="100000" y="100000"/>
                                    </p:animScale>
                                    <p:animScale>
                                      <p:cBhvr>
                                        <p:cTn id="21" dur="26">
                                          <p:stCondLst>
                                            <p:cond delay="1312"/>
                                          </p:stCondLst>
                                        </p:cTn>
                                        <p:tgtEl>
                                          <p:spTgt spid="47107"/>
                                        </p:tgtEl>
                                      </p:cBhvr>
                                      <p:to x="100000" y="80000"/>
                                    </p:animScale>
                                    <p:animScale>
                                      <p:cBhvr>
                                        <p:cTn id="22" dur="166" decel="50000">
                                          <p:stCondLst>
                                            <p:cond delay="1338"/>
                                          </p:stCondLst>
                                        </p:cTn>
                                        <p:tgtEl>
                                          <p:spTgt spid="47107"/>
                                        </p:tgtEl>
                                      </p:cBhvr>
                                      <p:to x="100000" y="100000"/>
                                    </p:animScale>
                                    <p:animScale>
                                      <p:cBhvr>
                                        <p:cTn id="23" dur="26">
                                          <p:stCondLst>
                                            <p:cond delay="1642"/>
                                          </p:stCondLst>
                                        </p:cTn>
                                        <p:tgtEl>
                                          <p:spTgt spid="47107"/>
                                        </p:tgtEl>
                                      </p:cBhvr>
                                      <p:to x="100000" y="90000"/>
                                    </p:animScale>
                                    <p:animScale>
                                      <p:cBhvr>
                                        <p:cTn id="24" dur="166" decel="50000">
                                          <p:stCondLst>
                                            <p:cond delay="1668"/>
                                          </p:stCondLst>
                                        </p:cTn>
                                        <p:tgtEl>
                                          <p:spTgt spid="47107"/>
                                        </p:tgtEl>
                                      </p:cBhvr>
                                      <p:to x="100000" y="100000"/>
                                    </p:animScale>
                                    <p:animScale>
                                      <p:cBhvr>
                                        <p:cTn id="25" dur="26">
                                          <p:stCondLst>
                                            <p:cond delay="1808"/>
                                          </p:stCondLst>
                                        </p:cTn>
                                        <p:tgtEl>
                                          <p:spTgt spid="47107"/>
                                        </p:tgtEl>
                                      </p:cBhvr>
                                      <p:to x="100000" y="95000"/>
                                    </p:animScale>
                                    <p:animScale>
                                      <p:cBhvr>
                                        <p:cTn id="26" dur="166" decel="50000">
                                          <p:stCondLst>
                                            <p:cond delay="1834"/>
                                          </p:stCondLst>
                                        </p:cTn>
                                        <p:tgtEl>
                                          <p:spTgt spid="47107"/>
                                        </p:tgtEl>
                                      </p:cBhvr>
                                      <p:to x="100000" y="100000"/>
                                    </p:animScale>
                                  </p:childTnLst>
                                </p:cTn>
                              </p:par>
                            </p:childTnLst>
                          </p:cTn>
                        </p:par>
                        <p:par>
                          <p:cTn id="27" fill="hold" nodeType="afterGroup">
                            <p:stCondLst>
                              <p:cond delay="3000"/>
                            </p:stCondLst>
                            <p:childTnLst>
                              <p:par>
                                <p:cTn id="28" presetID="49" presetClass="entr" presetSubtype="0" decel="100000" fill="hold" nodeType="afterEffect">
                                  <p:stCondLst>
                                    <p:cond delay="0"/>
                                  </p:stCondLst>
                                  <p:childTnLst>
                                    <p:set>
                                      <p:cBhvr>
                                        <p:cTn id="29" dur="1" fill="hold">
                                          <p:stCondLst>
                                            <p:cond delay="0"/>
                                          </p:stCondLst>
                                        </p:cTn>
                                        <p:tgtEl>
                                          <p:spTgt spid="47110"/>
                                        </p:tgtEl>
                                        <p:attrNameLst>
                                          <p:attrName>style.visibility</p:attrName>
                                        </p:attrNameLst>
                                      </p:cBhvr>
                                      <p:to>
                                        <p:strVal val="visible"/>
                                      </p:to>
                                    </p:set>
                                    <p:anim calcmode="lin" valueType="num">
                                      <p:cBhvr>
                                        <p:cTn id="30" dur="500" fill="hold"/>
                                        <p:tgtEl>
                                          <p:spTgt spid="47110"/>
                                        </p:tgtEl>
                                        <p:attrNameLst>
                                          <p:attrName>ppt_w</p:attrName>
                                        </p:attrNameLst>
                                      </p:cBhvr>
                                      <p:tavLst>
                                        <p:tav tm="0">
                                          <p:val>
                                            <p:fltVal val="0"/>
                                          </p:val>
                                        </p:tav>
                                        <p:tav tm="100000">
                                          <p:val>
                                            <p:strVal val="#ppt_w"/>
                                          </p:val>
                                        </p:tav>
                                      </p:tavLst>
                                    </p:anim>
                                    <p:anim calcmode="lin" valueType="num">
                                      <p:cBhvr>
                                        <p:cTn id="31" dur="500" fill="hold"/>
                                        <p:tgtEl>
                                          <p:spTgt spid="47110"/>
                                        </p:tgtEl>
                                        <p:attrNameLst>
                                          <p:attrName>ppt_h</p:attrName>
                                        </p:attrNameLst>
                                      </p:cBhvr>
                                      <p:tavLst>
                                        <p:tav tm="0">
                                          <p:val>
                                            <p:fltVal val="0"/>
                                          </p:val>
                                        </p:tav>
                                        <p:tav tm="100000">
                                          <p:val>
                                            <p:strVal val="#ppt_h"/>
                                          </p:val>
                                        </p:tav>
                                      </p:tavLst>
                                    </p:anim>
                                    <p:anim calcmode="lin" valueType="num">
                                      <p:cBhvr>
                                        <p:cTn id="32" dur="500" fill="hold"/>
                                        <p:tgtEl>
                                          <p:spTgt spid="47110"/>
                                        </p:tgtEl>
                                        <p:attrNameLst>
                                          <p:attrName>style.rotation</p:attrName>
                                        </p:attrNameLst>
                                      </p:cBhvr>
                                      <p:tavLst>
                                        <p:tav tm="0">
                                          <p:val>
                                            <p:fltVal val="360"/>
                                          </p:val>
                                        </p:tav>
                                        <p:tav tm="100000">
                                          <p:val>
                                            <p:fltVal val="0"/>
                                          </p:val>
                                        </p:tav>
                                      </p:tavLst>
                                    </p:anim>
                                    <p:animEffect transition="in" filter="fade">
                                      <p:cBhvr>
                                        <p:cTn id="33" dur="500"/>
                                        <p:tgtEl>
                                          <p:spTgt spid="47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p:bldP spid="4710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2" name="Rectangle 4">
            <a:extLst>
              <a:ext uri="{FF2B5EF4-FFF2-40B4-BE49-F238E27FC236}">
                <a16:creationId xmlns:a16="http://schemas.microsoft.com/office/drawing/2014/main" id="{0B506EDB-EFE5-FBFE-BED7-10A86BEF1B23}"/>
              </a:ext>
            </a:extLst>
          </p:cNvPr>
          <p:cNvSpPr>
            <a:spLocks noChangeArrowheads="1"/>
          </p:cNvSpPr>
          <p:nvPr/>
        </p:nvSpPr>
        <p:spPr bwMode="auto">
          <a:xfrm>
            <a:off x="304800" y="184150"/>
            <a:ext cx="53340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nchor="ctr">
            <a:spAutoFit/>
          </a:bodyPr>
          <a:lstStyle/>
          <a:p>
            <a:r>
              <a:rPr lang="en-US" altLang="en-US" sz="2400" b="1">
                <a:latin typeface="Myriad Web Pro" pitchFamily="34" charset="0"/>
              </a:rPr>
              <a:t>Benjamin was the son of Robert and Mary Bannaky. His grandfather was a slave and his grandmother, an indentured servant from England.  </a:t>
            </a:r>
          </a:p>
        </p:txBody>
      </p:sp>
      <p:sp>
        <p:nvSpPr>
          <p:cNvPr id="94213" name="Rectangle 5">
            <a:extLst>
              <a:ext uri="{FF2B5EF4-FFF2-40B4-BE49-F238E27FC236}">
                <a16:creationId xmlns:a16="http://schemas.microsoft.com/office/drawing/2014/main" id="{74ABF634-922E-3459-61E1-A7D7CD5F9C71}"/>
              </a:ext>
            </a:extLst>
          </p:cNvPr>
          <p:cNvSpPr>
            <a:spLocks noChangeArrowheads="1"/>
          </p:cNvSpPr>
          <p:nvPr/>
        </p:nvSpPr>
        <p:spPr bwMode="auto">
          <a:xfrm>
            <a:off x="2362200" y="1981200"/>
            <a:ext cx="6553200" cy="277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200" b="1">
                <a:latin typeface="Myriad Web Pro" pitchFamily="34" charset="0"/>
              </a:rPr>
              <a:t>When Benjamin’s grandmother finished her seven years of bondage, she bought a farm along with two slaves to help her take care of it.  She freed both slaves and married one, Bannaky. They had several children, among them a daughter named Mary. When Mary Bannaky grew up, she bought a slave named Robert, married him and had several children, including Benjamin.</a:t>
            </a:r>
            <a:r>
              <a:rPr lang="en-US" altLang="en-US" sz="2200">
                <a:latin typeface="Myriad Web Pro" pitchFamily="34" charset="0"/>
              </a:rPr>
              <a:t> </a:t>
            </a:r>
          </a:p>
        </p:txBody>
      </p:sp>
      <p:sp>
        <p:nvSpPr>
          <p:cNvPr id="94214" name="Rectangle 6">
            <a:extLst>
              <a:ext uri="{FF2B5EF4-FFF2-40B4-BE49-F238E27FC236}">
                <a16:creationId xmlns:a16="http://schemas.microsoft.com/office/drawing/2014/main" id="{3673A89D-3321-00F3-7AF8-D76EEB4CD04E}"/>
              </a:ext>
            </a:extLst>
          </p:cNvPr>
          <p:cNvSpPr>
            <a:spLocks noChangeArrowheads="1"/>
          </p:cNvSpPr>
          <p:nvPr/>
        </p:nvSpPr>
        <p:spPr bwMode="auto">
          <a:xfrm>
            <a:off x="228600" y="5105400"/>
            <a:ext cx="85344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1">
                <a:latin typeface="Myriad Web Pro" pitchFamily="34" charset="0"/>
              </a:rPr>
              <a:t>Molly, Banneker's grandmother, taught him to read, using her Bible as a lesson book. There was no school to attend. Then one summer, a Quaker school teacher came to live in the valley. He set up a school for boys. Benjamin Bannaky attended this school. The schoolmaster changed the spelling of his name to Banneker. At school he learned to write and do simple arithmetic. </a:t>
            </a:r>
          </a:p>
        </p:txBody>
      </p:sp>
      <p:sp>
        <p:nvSpPr>
          <p:cNvPr id="94215" name="Rectangle 7">
            <a:extLst>
              <a:ext uri="{FF2B5EF4-FFF2-40B4-BE49-F238E27FC236}">
                <a16:creationId xmlns:a16="http://schemas.microsoft.com/office/drawing/2014/main" id="{6B27AC30-8248-30A1-E8D9-81B7114A2247}"/>
              </a:ext>
            </a:extLst>
          </p:cNvPr>
          <p:cNvSpPr>
            <a:spLocks noChangeArrowheads="1"/>
          </p:cNvSpPr>
          <p:nvPr/>
        </p:nvSpPr>
        <p:spPr bwMode="auto">
          <a:xfrm>
            <a:off x="6019800" y="457200"/>
            <a:ext cx="18430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6000" b="1">
                <a:latin typeface="Papyrus" panose="03070502060502030205" pitchFamily="66" charset="0"/>
              </a:rPr>
              <a:t>Life</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nodeType="afterEffect">
                                  <p:stCondLst>
                                    <p:cond delay="0"/>
                                  </p:stCondLst>
                                  <p:childTnLst>
                                    <p:set>
                                      <p:cBhvr>
                                        <p:cTn id="6" dur="1" fill="hold">
                                          <p:stCondLst>
                                            <p:cond delay="0"/>
                                          </p:stCondLst>
                                        </p:cTn>
                                        <p:tgtEl>
                                          <p:spTgt spid="94215"/>
                                        </p:tgtEl>
                                        <p:attrNameLst>
                                          <p:attrName>style.visibility</p:attrName>
                                        </p:attrNameLst>
                                      </p:cBhvr>
                                      <p:to>
                                        <p:strVal val="visible"/>
                                      </p:to>
                                    </p:set>
                                    <p:anim calcmode="lin" valueType="num">
                                      <p:cBhvr>
                                        <p:cTn id="7" dur="1000" fill="hold"/>
                                        <p:tgtEl>
                                          <p:spTgt spid="94215"/>
                                        </p:tgtEl>
                                        <p:attrNameLst>
                                          <p:attrName>ppt_w</p:attrName>
                                        </p:attrNameLst>
                                      </p:cBhvr>
                                      <p:tavLst>
                                        <p:tav tm="0">
                                          <p:val>
                                            <p:fltVal val="0"/>
                                          </p:val>
                                        </p:tav>
                                        <p:tav tm="100000">
                                          <p:val>
                                            <p:strVal val="#ppt_w"/>
                                          </p:val>
                                        </p:tav>
                                      </p:tavLst>
                                    </p:anim>
                                    <p:anim calcmode="lin" valueType="num">
                                      <p:cBhvr>
                                        <p:cTn id="8" dur="1000" fill="hold"/>
                                        <p:tgtEl>
                                          <p:spTgt spid="94215"/>
                                        </p:tgtEl>
                                        <p:attrNameLst>
                                          <p:attrName>ppt_h</p:attrName>
                                        </p:attrNameLst>
                                      </p:cBhvr>
                                      <p:tavLst>
                                        <p:tav tm="0">
                                          <p:val>
                                            <p:fltVal val="0"/>
                                          </p:val>
                                        </p:tav>
                                        <p:tav tm="100000">
                                          <p:val>
                                            <p:strVal val="#ppt_h"/>
                                          </p:val>
                                        </p:tav>
                                      </p:tavLst>
                                    </p:anim>
                                    <p:anim calcmode="lin" valueType="num">
                                      <p:cBhvr>
                                        <p:cTn id="9" dur="1000" fill="hold"/>
                                        <p:tgtEl>
                                          <p:spTgt spid="9421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4215"/>
                                        </p:tgtEl>
                                        <p:attrNameLst>
                                          <p:attrName>ppt_y</p:attrName>
                                        </p:attrNameLst>
                                      </p:cBhvr>
                                      <p:tavLst>
                                        <p:tav tm="0" fmla="#ppt_y+(sin(-2*pi*(1-$))*-#ppt_x+cos(-2*pi*(1-$))*(1-#ppt_y))*(1-$)">
                                          <p:val>
                                            <p:fltVal val="0"/>
                                          </p:val>
                                        </p:tav>
                                        <p:tav tm="100000">
                                          <p:val>
                                            <p:fltVal val="1"/>
                                          </p:val>
                                        </p:tav>
                                      </p:tavLst>
                                    </p:anim>
                                  </p:childTnLst>
                                </p:cTn>
                              </p:par>
                            </p:childTnLst>
                          </p:cTn>
                        </p:par>
                        <p:par>
                          <p:cTn id="11" fill="hold" nodeType="afterGroup">
                            <p:stCondLst>
                              <p:cond delay="1000"/>
                            </p:stCondLst>
                            <p:childTnLst>
                              <p:par>
                                <p:cTn id="12" presetID="30" presetClass="entr" presetSubtype="0" fill="hold" nodeType="afterEffect">
                                  <p:stCondLst>
                                    <p:cond delay="0"/>
                                  </p:stCondLst>
                                  <p:childTnLst>
                                    <p:set>
                                      <p:cBhvr>
                                        <p:cTn id="13" dur="1" fill="hold">
                                          <p:stCondLst>
                                            <p:cond delay="0"/>
                                          </p:stCondLst>
                                        </p:cTn>
                                        <p:tgtEl>
                                          <p:spTgt spid="94212"/>
                                        </p:tgtEl>
                                        <p:attrNameLst>
                                          <p:attrName>style.visibility</p:attrName>
                                        </p:attrNameLst>
                                      </p:cBhvr>
                                      <p:to>
                                        <p:strVal val="visible"/>
                                      </p:to>
                                    </p:set>
                                    <p:animEffect transition="in" filter="fade">
                                      <p:cBhvr>
                                        <p:cTn id="14" dur="1600" decel="100000"/>
                                        <p:tgtEl>
                                          <p:spTgt spid="94212"/>
                                        </p:tgtEl>
                                      </p:cBhvr>
                                    </p:animEffect>
                                    <p:anim calcmode="lin" valueType="num">
                                      <p:cBhvr>
                                        <p:cTn id="15" dur="1600" decel="100000" fill="hold"/>
                                        <p:tgtEl>
                                          <p:spTgt spid="94212"/>
                                        </p:tgtEl>
                                        <p:attrNameLst>
                                          <p:attrName>style.rotation</p:attrName>
                                        </p:attrNameLst>
                                      </p:cBhvr>
                                      <p:tavLst>
                                        <p:tav tm="0">
                                          <p:val>
                                            <p:fltVal val="-90"/>
                                          </p:val>
                                        </p:tav>
                                        <p:tav tm="100000">
                                          <p:val>
                                            <p:fltVal val="0"/>
                                          </p:val>
                                        </p:tav>
                                      </p:tavLst>
                                    </p:anim>
                                    <p:anim calcmode="lin" valueType="num">
                                      <p:cBhvr>
                                        <p:cTn id="16" dur="1600" decel="100000" fill="hold"/>
                                        <p:tgtEl>
                                          <p:spTgt spid="94212"/>
                                        </p:tgtEl>
                                        <p:attrNameLst>
                                          <p:attrName>ppt_x</p:attrName>
                                        </p:attrNameLst>
                                      </p:cBhvr>
                                      <p:tavLst>
                                        <p:tav tm="0">
                                          <p:val>
                                            <p:strVal val="#ppt_x+0.4"/>
                                          </p:val>
                                        </p:tav>
                                        <p:tav tm="100000">
                                          <p:val>
                                            <p:strVal val="#ppt_x-0.05"/>
                                          </p:val>
                                        </p:tav>
                                      </p:tavLst>
                                    </p:anim>
                                    <p:anim calcmode="lin" valueType="num">
                                      <p:cBhvr>
                                        <p:cTn id="17" dur="1600" decel="100000" fill="hold"/>
                                        <p:tgtEl>
                                          <p:spTgt spid="94212"/>
                                        </p:tgtEl>
                                        <p:attrNameLst>
                                          <p:attrName>ppt_y</p:attrName>
                                        </p:attrNameLst>
                                      </p:cBhvr>
                                      <p:tavLst>
                                        <p:tav tm="0">
                                          <p:val>
                                            <p:strVal val="#ppt_y-0.4"/>
                                          </p:val>
                                        </p:tav>
                                        <p:tav tm="100000">
                                          <p:val>
                                            <p:strVal val="#ppt_y+0.1"/>
                                          </p:val>
                                        </p:tav>
                                      </p:tavLst>
                                    </p:anim>
                                    <p:anim calcmode="lin" valueType="num">
                                      <p:cBhvr>
                                        <p:cTn id="18" dur="400" accel="100000" fill="hold">
                                          <p:stCondLst>
                                            <p:cond delay="1600"/>
                                          </p:stCondLst>
                                        </p:cTn>
                                        <p:tgtEl>
                                          <p:spTgt spid="94212"/>
                                        </p:tgtEl>
                                        <p:attrNameLst>
                                          <p:attrName>ppt_x</p:attrName>
                                        </p:attrNameLst>
                                      </p:cBhvr>
                                      <p:tavLst>
                                        <p:tav tm="0">
                                          <p:val>
                                            <p:strVal val="#ppt_x-0.05"/>
                                          </p:val>
                                        </p:tav>
                                        <p:tav tm="100000">
                                          <p:val>
                                            <p:strVal val="#ppt_x"/>
                                          </p:val>
                                        </p:tav>
                                      </p:tavLst>
                                    </p:anim>
                                    <p:anim calcmode="lin" valueType="num">
                                      <p:cBhvr>
                                        <p:cTn id="19" dur="400" accel="100000" fill="hold">
                                          <p:stCondLst>
                                            <p:cond delay="1600"/>
                                          </p:stCondLst>
                                        </p:cTn>
                                        <p:tgtEl>
                                          <p:spTgt spid="94212"/>
                                        </p:tgtEl>
                                        <p:attrNameLst>
                                          <p:attrName>ppt_y</p:attrName>
                                        </p:attrNameLst>
                                      </p:cBhvr>
                                      <p:tavLst>
                                        <p:tav tm="0">
                                          <p:val>
                                            <p:strVal val="#ppt_y+0.1"/>
                                          </p:val>
                                        </p:tav>
                                        <p:tav tm="100000">
                                          <p:val>
                                            <p:strVal val="#ppt_y"/>
                                          </p:val>
                                        </p:tav>
                                      </p:tavLst>
                                    </p:anim>
                                  </p:childTnLst>
                                </p:cTn>
                              </p:par>
                            </p:childTnLst>
                          </p:cTn>
                        </p:par>
                        <p:par>
                          <p:cTn id="20" fill="hold" nodeType="afterGroup">
                            <p:stCondLst>
                              <p:cond delay="3000"/>
                            </p:stCondLst>
                            <p:childTnLst>
                              <p:par>
                                <p:cTn id="21" presetID="29" presetClass="entr" presetSubtype="0" fill="hold" nodeType="afterEffect">
                                  <p:stCondLst>
                                    <p:cond delay="0"/>
                                  </p:stCondLst>
                                  <p:childTnLst>
                                    <p:set>
                                      <p:cBhvr>
                                        <p:cTn id="22" dur="1" fill="hold">
                                          <p:stCondLst>
                                            <p:cond delay="0"/>
                                          </p:stCondLst>
                                        </p:cTn>
                                        <p:tgtEl>
                                          <p:spTgt spid="94213"/>
                                        </p:tgtEl>
                                        <p:attrNameLst>
                                          <p:attrName>style.visibility</p:attrName>
                                        </p:attrNameLst>
                                      </p:cBhvr>
                                      <p:to>
                                        <p:strVal val="visible"/>
                                      </p:to>
                                    </p:set>
                                    <p:anim calcmode="lin" valueType="num">
                                      <p:cBhvr>
                                        <p:cTn id="23" dur="2000" fill="hold"/>
                                        <p:tgtEl>
                                          <p:spTgt spid="94213"/>
                                        </p:tgtEl>
                                        <p:attrNameLst>
                                          <p:attrName>ppt_x</p:attrName>
                                        </p:attrNameLst>
                                      </p:cBhvr>
                                      <p:tavLst>
                                        <p:tav tm="0">
                                          <p:val>
                                            <p:strVal val="#ppt_x-.2"/>
                                          </p:val>
                                        </p:tav>
                                        <p:tav tm="100000">
                                          <p:val>
                                            <p:strVal val="#ppt_x"/>
                                          </p:val>
                                        </p:tav>
                                      </p:tavLst>
                                    </p:anim>
                                    <p:anim calcmode="lin" valueType="num">
                                      <p:cBhvr>
                                        <p:cTn id="24" dur="2000" fill="hold"/>
                                        <p:tgtEl>
                                          <p:spTgt spid="94213"/>
                                        </p:tgtEl>
                                        <p:attrNameLst>
                                          <p:attrName>ppt_y</p:attrName>
                                        </p:attrNameLst>
                                      </p:cBhvr>
                                      <p:tavLst>
                                        <p:tav tm="0">
                                          <p:val>
                                            <p:strVal val="#ppt_y"/>
                                          </p:val>
                                        </p:tav>
                                        <p:tav tm="100000">
                                          <p:val>
                                            <p:strVal val="#ppt_y"/>
                                          </p:val>
                                        </p:tav>
                                      </p:tavLst>
                                    </p:anim>
                                    <p:animEffect transition="in" filter="wipe(right)" prLst="gradientSize: 0.1">
                                      <p:cBhvr>
                                        <p:cTn id="25" dur="2000"/>
                                        <p:tgtEl>
                                          <p:spTgt spid="94213"/>
                                        </p:tgtEl>
                                      </p:cBhvr>
                                    </p:animEffect>
                                  </p:childTnLst>
                                </p:cTn>
                              </p:par>
                            </p:childTnLst>
                          </p:cTn>
                        </p:par>
                        <p:par>
                          <p:cTn id="26" fill="hold" nodeType="afterGroup">
                            <p:stCondLst>
                              <p:cond delay="5000"/>
                            </p:stCondLst>
                            <p:childTnLst>
                              <p:par>
                                <p:cTn id="27" presetID="5" presetClass="entr" presetSubtype="10" fill="hold" nodeType="afterEffect">
                                  <p:stCondLst>
                                    <p:cond delay="0"/>
                                  </p:stCondLst>
                                  <p:childTnLst>
                                    <p:set>
                                      <p:cBhvr>
                                        <p:cTn id="28" dur="1" fill="hold">
                                          <p:stCondLst>
                                            <p:cond delay="0"/>
                                          </p:stCondLst>
                                        </p:cTn>
                                        <p:tgtEl>
                                          <p:spTgt spid="94214"/>
                                        </p:tgtEl>
                                        <p:attrNameLst>
                                          <p:attrName>style.visibility</p:attrName>
                                        </p:attrNameLst>
                                      </p:cBhvr>
                                      <p:to>
                                        <p:strVal val="visible"/>
                                      </p:to>
                                    </p:set>
                                    <p:animEffect transition="in" filter="checkerboard(across)">
                                      <p:cBhvr>
                                        <p:cTn id="29" dur="2000"/>
                                        <p:tgtEl>
                                          <p:spTgt spid="942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2" grpId="0"/>
      <p:bldP spid="94213" grpId="0"/>
      <p:bldP spid="94214" grpId="0"/>
      <p:bldP spid="942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A91CA142-A6EC-F62F-5DDA-B49E99A1F979}"/>
              </a:ext>
            </a:extLst>
          </p:cNvPr>
          <p:cNvSpPr>
            <a:spLocks noGrp="1" noChangeArrowheads="1"/>
          </p:cNvSpPr>
          <p:nvPr>
            <p:ph type="title"/>
          </p:nvPr>
        </p:nvSpPr>
        <p:spPr>
          <a:xfrm>
            <a:off x="457200" y="685800"/>
            <a:ext cx="8229600" cy="1143000"/>
          </a:xfrm>
        </p:spPr>
        <p:txBody>
          <a:bodyPr/>
          <a:lstStyle/>
          <a:p>
            <a:r>
              <a:rPr lang="en-US" altLang="en-US" sz="2400" b="1">
                <a:latin typeface="Dotum" panose="020B0600000101010101" pitchFamily="34" charset="-127"/>
              </a:rPr>
              <a:t>Banneker's parents died, leaving him the farm. Banneker built a "work cabin" with a skylight to study the stars and make calculations. </a:t>
            </a:r>
            <a:br>
              <a:rPr lang="en-US" altLang="en-US" sz="2400" b="1">
                <a:latin typeface="Dotum" panose="020B0600000101010101" pitchFamily="34" charset="-127"/>
              </a:rPr>
            </a:br>
            <a:r>
              <a:rPr lang="en-US" altLang="en-US" sz="2400" b="1">
                <a:latin typeface="Dotum" panose="020B0600000101010101" pitchFamily="34" charset="-127"/>
              </a:rPr>
              <a:t>He spent most of the rest of his life at the farm.</a:t>
            </a:r>
            <a:r>
              <a:rPr lang="en-US" altLang="en-US" sz="4000"/>
              <a:t> </a:t>
            </a:r>
          </a:p>
        </p:txBody>
      </p:sp>
      <p:sp>
        <p:nvSpPr>
          <p:cNvPr id="96259" name="Rectangle 3">
            <a:extLst>
              <a:ext uri="{FF2B5EF4-FFF2-40B4-BE49-F238E27FC236}">
                <a16:creationId xmlns:a16="http://schemas.microsoft.com/office/drawing/2014/main" id="{8406702F-D185-B167-7733-2494E4FE53D7}"/>
              </a:ext>
            </a:extLst>
          </p:cNvPr>
          <p:cNvSpPr>
            <a:spLocks noGrp="1" noChangeArrowheads="1"/>
          </p:cNvSpPr>
          <p:nvPr>
            <p:ph type="body" idx="1"/>
          </p:nvPr>
        </p:nvSpPr>
        <p:spPr>
          <a:xfrm>
            <a:off x="457200" y="4038600"/>
            <a:ext cx="7924800" cy="2011363"/>
          </a:xfrm>
        </p:spPr>
        <p:txBody>
          <a:bodyPr/>
          <a:lstStyle/>
          <a:p>
            <a:pPr>
              <a:lnSpc>
                <a:spcPct val="90000"/>
              </a:lnSpc>
              <a:buFontTx/>
              <a:buNone/>
            </a:pPr>
            <a:r>
              <a:rPr lang="en-US" altLang="en-US" sz="2400" b="1"/>
              <a:t>    Banneker's memory was kept alive by writers who described his achievements as the first African American scientist. Recent studies have verified Banneker's status as an extremely competent mathematician and amateur astronomer.</a:t>
            </a:r>
          </a:p>
        </p:txBody>
      </p:sp>
      <p:sp>
        <p:nvSpPr>
          <p:cNvPr id="96260" name="Rectangle 4">
            <a:extLst>
              <a:ext uri="{FF2B5EF4-FFF2-40B4-BE49-F238E27FC236}">
                <a16:creationId xmlns:a16="http://schemas.microsoft.com/office/drawing/2014/main" id="{6DFA9EAD-1DE9-4816-B2FD-37D264C43F47}"/>
              </a:ext>
            </a:extLst>
          </p:cNvPr>
          <p:cNvSpPr>
            <a:spLocks noChangeArrowheads="1"/>
          </p:cNvSpPr>
          <p:nvPr/>
        </p:nvSpPr>
        <p:spPr bwMode="auto">
          <a:xfrm>
            <a:off x="381000" y="2590800"/>
            <a:ext cx="8237538" cy="89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pPr>
            <a:r>
              <a:rPr lang="en-US" altLang="en-US" sz="2400" b="1">
                <a:latin typeface="Myriad Web Pro" pitchFamily="34" charset="0"/>
              </a:rPr>
              <a:t>Banneker never married. He died on Oct. 9, 1806, and was </a:t>
            </a:r>
          </a:p>
          <a:p>
            <a:pPr>
              <a:spcBef>
                <a:spcPct val="20000"/>
              </a:spcBef>
            </a:pPr>
            <a:r>
              <a:rPr lang="en-US" altLang="en-US" sz="2400" b="1">
                <a:latin typeface="Myriad Web Pro" pitchFamily="34" charset="0"/>
              </a:rPr>
              <a:t>buried in the family burial ground near his house.</a:t>
            </a:r>
            <a:r>
              <a:rPr lang="en-US" altLang="en-US" b="1">
                <a:latin typeface="Myriad Web Pro"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nodeType="afterEffect">
                                  <p:stCondLst>
                                    <p:cond delay="0"/>
                                  </p:stCondLst>
                                  <p:iterate type="lt">
                                    <p:tmPct val="50000"/>
                                  </p:iterate>
                                  <p:childTnLst>
                                    <p:set>
                                      <p:cBhvr>
                                        <p:cTn id="6" dur="1" fill="hold">
                                          <p:stCondLst>
                                            <p:cond delay="0"/>
                                          </p:stCondLst>
                                        </p:cTn>
                                        <p:tgtEl>
                                          <p:spTgt spid="96258"/>
                                        </p:tgtEl>
                                        <p:attrNameLst>
                                          <p:attrName>style.visibility</p:attrName>
                                        </p:attrNameLst>
                                      </p:cBhvr>
                                      <p:to>
                                        <p:strVal val="visible"/>
                                      </p:to>
                                    </p:set>
                                    <p:anim calcmode="discrete" valueType="clr">
                                      <p:cBhvr override="childStyle">
                                        <p:cTn id="7" dur="80"/>
                                        <p:tgtEl>
                                          <p:spTgt spid="9625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6258"/>
                                        </p:tgtEl>
                                        <p:attrNameLst>
                                          <p:attrName>fillcolor</p:attrName>
                                        </p:attrNameLst>
                                      </p:cBhvr>
                                      <p:tavLst>
                                        <p:tav tm="0">
                                          <p:val>
                                            <p:clrVal>
                                              <a:schemeClr val="accent2"/>
                                            </p:clrVal>
                                          </p:val>
                                        </p:tav>
                                        <p:tav tm="50000">
                                          <p:val>
                                            <p:clrVal>
                                              <a:schemeClr val="hlink"/>
                                            </p:clrVal>
                                          </p:val>
                                        </p:tav>
                                      </p:tavLst>
                                    </p:anim>
                                    <p:set>
                                      <p:cBhvr>
                                        <p:cTn id="9" dur="80"/>
                                        <p:tgtEl>
                                          <p:spTgt spid="96258"/>
                                        </p:tgtEl>
                                        <p:attrNameLst>
                                          <p:attrName>fill.type</p:attrName>
                                        </p:attrNameLst>
                                      </p:cBhvr>
                                      <p:to>
                                        <p:strVal val="solid"/>
                                      </p:to>
                                    </p:set>
                                  </p:childTnLst>
                                </p:cTn>
                              </p:par>
                            </p:childTnLst>
                          </p:cTn>
                        </p:par>
                        <p:par>
                          <p:cTn id="10" fill="hold" nodeType="afterGroup">
                            <p:stCondLst>
                              <p:cond delay="6160"/>
                            </p:stCondLst>
                            <p:childTnLst>
                              <p:par>
                                <p:cTn id="11" presetID="58" presetClass="entr" presetSubtype="0" accel="100000" fill="hold" nodeType="afterEffect">
                                  <p:stCondLst>
                                    <p:cond delay="0"/>
                                  </p:stCondLst>
                                  <p:childTnLst>
                                    <p:set>
                                      <p:cBhvr>
                                        <p:cTn id="12" dur="1" fill="hold">
                                          <p:stCondLst>
                                            <p:cond delay="0"/>
                                          </p:stCondLst>
                                        </p:cTn>
                                        <p:tgtEl>
                                          <p:spTgt spid="96260"/>
                                        </p:tgtEl>
                                        <p:attrNameLst>
                                          <p:attrName>style.visibility</p:attrName>
                                        </p:attrNameLst>
                                      </p:cBhvr>
                                      <p:to>
                                        <p:strVal val="visible"/>
                                      </p:to>
                                    </p:set>
                                    <p:anim calcmode="lin" valueType="num">
                                      <p:cBhvr>
                                        <p:cTn id="13" dur="500" fill="hold"/>
                                        <p:tgtEl>
                                          <p:spTgt spid="96260"/>
                                        </p:tgtEl>
                                        <p:attrNameLst>
                                          <p:attrName>ppt_w</p:attrName>
                                        </p:attrNameLst>
                                      </p:cBhvr>
                                      <p:tavLst>
                                        <p:tav tm="0">
                                          <p:val>
                                            <p:strVal val="#ppt_w*2.5"/>
                                          </p:val>
                                        </p:tav>
                                        <p:tav tm="100000">
                                          <p:val>
                                            <p:strVal val="#ppt_w"/>
                                          </p:val>
                                        </p:tav>
                                      </p:tavLst>
                                    </p:anim>
                                    <p:anim calcmode="lin" valueType="num">
                                      <p:cBhvr>
                                        <p:cTn id="14" dur="500" fill="hold"/>
                                        <p:tgtEl>
                                          <p:spTgt spid="96260"/>
                                        </p:tgtEl>
                                        <p:attrNameLst>
                                          <p:attrName>ppt_h</p:attrName>
                                        </p:attrNameLst>
                                      </p:cBhvr>
                                      <p:tavLst>
                                        <p:tav tm="0">
                                          <p:val>
                                            <p:strVal val="#ppt_h*0.01"/>
                                          </p:val>
                                        </p:tav>
                                        <p:tav tm="100000">
                                          <p:val>
                                            <p:strVal val="#ppt_h"/>
                                          </p:val>
                                        </p:tav>
                                      </p:tavLst>
                                    </p:anim>
                                    <p:anim calcmode="lin" valueType="num">
                                      <p:cBhvr>
                                        <p:cTn id="15" dur="500" fill="hold"/>
                                        <p:tgtEl>
                                          <p:spTgt spid="96260"/>
                                        </p:tgtEl>
                                        <p:attrNameLst>
                                          <p:attrName>ppt_x</p:attrName>
                                        </p:attrNameLst>
                                      </p:cBhvr>
                                      <p:tavLst>
                                        <p:tav tm="0">
                                          <p:val>
                                            <p:strVal val="#ppt_x"/>
                                          </p:val>
                                        </p:tav>
                                        <p:tav tm="100000">
                                          <p:val>
                                            <p:strVal val="#ppt_x"/>
                                          </p:val>
                                        </p:tav>
                                      </p:tavLst>
                                    </p:anim>
                                    <p:anim calcmode="lin" valueType="num">
                                      <p:cBhvr>
                                        <p:cTn id="16" dur="500" fill="hold"/>
                                        <p:tgtEl>
                                          <p:spTgt spid="96260"/>
                                        </p:tgtEl>
                                        <p:attrNameLst>
                                          <p:attrName>ppt_y</p:attrName>
                                        </p:attrNameLst>
                                      </p:cBhvr>
                                      <p:tavLst>
                                        <p:tav tm="0">
                                          <p:val>
                                            <p:strVal val="#ppt_h+1"/>
                                          </p:val>
                                        </p:tav>
                                        <p:tav tm="100000">
                                          <p:val>
                                            <p:strVal val="#ppt_y"/>
                                          </p:val>
                                        </p:tav>
                                      </p:tavLst>
                                    </p:anim>
                                    <p:animEffect transition="in" filter="fade">
                                      <p:cBhvr>
                                        <p:cTn id="17" dur="500"/>
                                        <p:tgtEl>
                                          <p:spTgt spid="96260"/>
                                        </p:tgtEl>
                                      </p:cBhvr>
                                    </p:animEffect>
                                  </p:childTnLst>
                                </p:cTn>
                              </p:par>
                            </p:childTnLst>
                          </p:cTn>
                        </p:par>
                        <p:par>
                          <p:cTn id="18" fill="hold" nodeType="afterGroup">
                            <p:stCondLst>
                              <p:cond delay="6660"/>
                            </p:stCondLst>
                            <p:childTnLst>
                              <p:par>
                                <p:cTn id="19" presetID="41" presetClass="entr" presetSubtype="0" fill="hold" nodeType="afterEffect">
                                  <p:stCondLst>
                                    <p:cond delay="0"/>
                                  </p:stCondLst>
                                  <p:iterate type="lt">
                                    <p:tmPct val="10000"/>
                                  </p:iterate>
                                  <p:childTnLst>
                                    <p:set>
                                      <p:cBhvr>
                                        <p:cTn id="20" dur="1" fill="hold">
                                          <p:stCondLst>
                                            <p:cond delay="0"/>
                                          </p:stCondLst>
                                        </p:cTn>
                                        <p:tgtEl>
                                          <p:spTgt spid="96259">
                                            <p:txEl>
                                              <p:pRg st="0" end="0"/>
                                            </p:txEl>
                                          </p:spTgt>
                                        </p:tgtEl>
                                        <p:attrNameLst>
                                          <p:attrName>style.visibility</p:attrName>
                                        </p:attrNameLst>
                                      </p:cBhvr>
                                      <p:to>
                                        <p:strVal val="visible"/>
                                      </p:to>
                                    </p:set>
                                    <p:anim calcmode="lin" valueType="num">
                                      <p:cBhvr>
                                        <p:cTn id="21" dur="500" fill="hold"/>
                                        <p:tgtEl>
                                          <p:spTgt spid="96259">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96259">
                                            <p:txEl>
                                              <p:pRg st="0" end="0"/>
                                            </p:txEl>
                                          </p:spTgt>
                                        </p:tgtEl>
                                        <p:attrNameLst>
                                          <p:attrName>ppt_y</p:attrName>
                                        </p:attrNameLst>
                                      </p:cBhvr>
                                      <p:tavLst>
                                        <p:tav tm="0">
                                          <p:val>
                                            <p:strVal val="#ppt_y"/>
                                          </p:val>
                                        </p:tav>
                                        <p:tav tm="100000">
                                          <p:val>
                                            <p:strVal val="#ppt_y"/>
                                          </p:val>
                                        </p:tav>
                                      </p:tavLst>
                                    </p:anim>
                                    <p:anim calcmode="lin" valueType="num">
                                      <p:cBhvr>
                                        <p:cTn id="23" dur="500" fill="hold"/>
                                        <p:tgtEl>
                                          <p:spTgt spid="96259">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96259">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962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p:bldP spid="96259" grpId="0" build="p"/>
      <p:bldP spid="9626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Text Box 3">
            <a:extLst>
              <a:ext uri="{FF2B5EF4-FFF2-40B4-BE49-F238E27FC236}">
                <a16:creationId xmlns:a16="http://schemas.microsoft.com/office/drawing/2014/main" id="{3270C78F-194C-9976-3E8D-4D7DA50DD9E3}"/>
              </a:ext>
            </a:extLst>
          </p:cNvPr>
          <p:cNvSpPr txBox="1">
            <a:spLocks noChangeArrowheads="1"/>
          </p:cNvSpPr>
          <p:nvPr/>
        </p:nvSpPr>
        <p:spPr bwMode="auto">
          <a:xfrm>
            <a:off x="381000" y="990600"/>
            <a:ext cx="3886200" cy="447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3200" b="1">
                <a:latin typeface="Myriad Web Pro Condensed" pitchFamily="34" charset="0"/>
              </a:rPr>
              <a:t>The "Sable Astronomer" was often pointed to as proof that African Americans were not intellectually inferior to European Americans. Thomas Jefferson himself noted this in a letter to Banneker.</a:t>
            </a:r>
            <a:r>
              <a:rPr lang="en-US" altLang="en-US" sz="3200">
                <a:latin typeface="Myriad Web Pro Condensed" pitchFamily="34" charset="0"/>
              </a:rPr>
              <a:t> </a:t>
            </a:r>
          </a:p>
        </p:txBody>
      </p:sp>
      <p:pic>
        <p:nvPicPr>
          <p:cNvPr id="48132" name="Picture 4">
            <a:extLst>
              <a:ext uri="{FF2B5EF4-FFF2-40B4-BE49-F238E27FC236}">
                <a16:creationId xmlns:a16="http://schemas.microsoft.com/office/drawing/2014/main" id="{BAF3C0AE-72DE-5D0B-A9BB-AD1DCBFDA3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1295400"/>
            <a:ext cx="3886200" cy="380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nodeType="afterEffect">
                                  <p:stCondLst>
                                    <p:cond delay="0"/>
                                  </p:stCondLst>
                                  <p:childTnLst>
                                    <p:set>
                                      <p:cBhvr>
                                        <p:cTn id="6" dur="1" fill="hold">
                                          <p:stCondLst>
                                            <p:cond delay="0"/>
                                          </p:stCondLst>
                                        </p:cTn>
                                        <p:tgtEl>
                                          <p:spTgt spid="48132"/>
                                        </p:tgtEl>
                                        <p:attrNameLst>
                                          <p:attrName>style.visibility</p:attrName>
                                        </p:attrNameLst>
                                      </p:cBhvr>
                                      <p:to>
                                        <p:strVal val="visible"/>
                                      </p:to>
                                    </p:set>
                                    <p:animEffect transition="in" filter="fade">
                                      <p:cBhvr>
                                        <p:cTn id="7" dur="1000"/>
                                        <p:tgtEl>
                                          <p:spTgt spid="48132"/>
                                        </p:tgtEl>
                                      </p:cBhvr>
                                    </p:animEffect>
                                    <p:anim calcmode="lin" valueType="num">
                                      <p:cBhvr>
                                        <p:cTn id="8" dur="1000" fill="hold"/>
                                        <p:tgtEl>
                                          <p:spTgt spid="48132"/>
                                        </p:tgtEl>
                                        <p:attrNameLst>
                                          <p:attrName>ppt_x</p:attrName>
                                        </p:attrNameLst>
                                      </p:cBhvr>
                                      <p:tavLst>
                                        <p:tav tm="0">
                                          <p:val>
                                            <p:strVal val="#ppt_x"/>
                                          </p:val>
                                        </p:tav>
                                        <p:tav tm="100000">
                                          <p:val>
                                            <p:strVal val="#ppt_x"/>
                                          </p:val>
                                        </p:tav>
                                      </p:tavLst>
                                    </p:anim>
                                    <p:anim calcmode="lin" valueType="num">
                                      <p:cBhvr>
                                        <p:cTn id="9" dur="900" decel="100000" fill="hold"/>
                                        <p:tgtEl>
                                          <p:spTgt spid="4813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8132"/>
                                        </p:tgtEl>
                                        <p:attrNameLst>
                                          <p:attrName>ppt_y</p:attrName>
                                        </p:attrNameLst>
                                      </p:cBhvr>
                                      <p:tavLst>
                                        <p:tav tm="0">
                                          <p:val>
                                            <p:strVal val="#ppt_y-.03"/>
                                          </p:val>
                                        </p:tav>
                                        <p:tav tm="100000">
                                          <p:val>
                                            <p:strVal val="#ppt_y"/>
                                          </p:val>
                                        </p:tav>
                                      </p:tavLst>
                                    </p:anim>
                                  </p:childTnLst>
                                </p:cTn>
                              </p:par>
                            </p:childTnLst>
                          </p:cTn>
                        </p:par>
                        <p:par>
                          <p:cTn id="11" fill="hold" nodeType="afterGroup">
                            <p:stCondLst>
                              <p:cond delay="1000"/>
                            </p:stCondLst>
                            <p:childTnLst>
                              <p:par>
                                <p:cTn id="12" presetID="29" presetClass="entr" presetSubtype="0" fill="hold" nodeType="afterEffect">
                                  <p:stCondLst>
                                    <p:cond delay="0"/>
                                  </p:stCondLst>
                                  <p:childTnLst>
                                    <p:set>
                                      <p:cBhvr>
                                        <p:cTn id="13" dur="1" fill="hold">
                                          <p:stCondLst>
                                            <p:cond delay="0"/>
                                          </p:stCondLst>
                                        </p:cTn>
                                        <p:tgtEl>
                                          <p:spTgt spid="48131"/>
                                        </p:tgtEl>
                                        <p:attrNameLst>
                                          <p:attrName>style.visibility</p:attrName>
                                        </p:attrNameLst>
                                      </p:cBhvr>
                                      <p:to>
                                        <p:strVal val="visible"/>
                                      </p:to>
                                    </p:set>
                                    <p:anim calcmode="lin" valueType="num">
                                      <p:cBhvr>
                                        <p:cTn id="14" dur="1000" fill="hold"/>
                                        <p:tgtEl>
                                          <p:spTgt spid="48131"/>
                                        </p:tgtEl>
                                        <p:attrNameLst>
                                          <p:attrName>ppt_x</p:attrName>
                                        </p:attrNameLst>
                                      </p:cBhvr>
                                      <p:tavLst>
                                        <p:tav tm="0">
                                          <p:val>
                                            <p:strVal val="#ppt_x-.2"/>
                                          </p:val>
                                        </p:tav>
                                        <p:tav tm="100000">
                                          <p:val>
                                            <p:strVal val="#ppt_x"/>
                                          </p:val>
                                        </p:tav>
                                      </p:tavLst>
                                    </p:anim>
                                    <p:anim calcmode="lin" valueType="num">
                                      <p:cBhvr>
                                        <p:cTn id="15" dur="1000" fill="hold"/>
                                        <p:tgtEl>
                                          <p:spTgt spid="48131"/>
                                        </p:tgtEl>
                                        <p:attrNameLst>
                                          <p:attrName>ppt_y</p:attrName>
                                        </p:attrNameLst>
                                      </p:cBhvr>
                                      <p:tavLst>
                                        <p:tav tm="0">
                                          <p:val>
                                            <p:strVal val="#ppt_y"/>
                                          </p:val>
                                        </p:tav>
                                        <p:tav tm="100000">
                                          <p:val>
                                            <p:strVal val="#ppt_y"/>
                                          </p:val>
                                        </p:tav>
                                      </p:tavLst>
                                    </p:anim>
                                    <p:animEffect transition="in" filter="wipe(right)" prLst="gradientSize: 0.1">
                                      <p:cBhvr>
                                        <p:cTn id="16" dur="1000"/>
                                        <p:tgtEl>
                                          <p:spTgt spid="48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61" name="Picture 9" descr="Benjamin Banneker">
            <a:extLst>
              <a:ext uri="{FF2B5EF4-FFF2-40B4-BE49-F238E27FC236}">
                <a16:creationId xmlns:a16="http://schemas.microsoft.com/office/drawing/2014/main" id="{687148A3-A34E-51AB-6750-1CA9335854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905000"/>
            <a:ext cx="2859088" cy="4267200"/>
          </a:xfrm>
          <a:prstGeom prst="rect">
            <a:avLst/>
          </a:prstGeom>
          <a:noFill/>
          <a:extLst>
            <a:ext uri="{909E8E84-426E-40DD-AFC4-6F175D3DCCD1}">
              <a14:hiddenFill xmlns:a14="http://schemas.microsoft.com/office/drawing/2010/main">
                <a:solidFill>
                  <a:srgbClr val="FFFFFF"/>
                </a:solidFill>
              </a14:hiddenFill>
            </a:ext>
          </a:extLst>
        </p:spPr>
      </p:pic>
      <p:sp>
        <p:nvSpPr>
          <p:cNvPr id="49162" name="Rectangle 10">
            <a:extLst>
              <a:ext uri="{FF2B5EF4-FFF2-40B4-BE49-F238E27FC236}">
                <a16:creationId xmlns:a16="http://schemas.microsoft.com/office/drawing/2014/main" id="{44504105-652C-81CE-52F4-7C25164F7C01}"/>
              </a:ext>
            </a:extLst>
          </p:cNvPr>
          <p:cNvSpPr>
            <a:spLocks noChangeArrowheads="1"/>
          </p:cNvSpPr>
          <p:nvPr/>
        </p:nvSpPr>
        <p:spPr bwMode="auto">
          <a:xfrm>
            <a:off x="228600" y="457200"/>
            <a:ext cx="38100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altLang="en-US" sz="2400" b="1">
                <a:latin typeface="Palatino Linotype" panose="02040502050505030304" pitchFamily="18" charset="0"/>
              </a:rPr>
              <a:t>In 1980, the U.S. Postal </a:t>
            </a:r>
          </a:p>
          <a:p>
            <a:pPr algn="ctr"/>
            <a:r>
              <a:rPr lang="en-US" altLang="en-US" sz="2400" b="1">
                <a:latin typeface="Palatino Linotype" panose="02040502050505030304" pitchFamily="18" charset="0"/>
              </a:rPr>
              <a:t>Service issued a postage </a:t>
            </a:r>
          </a:p>
          <a:p>
            <a:pPr algn="ctr"/>
            <a:r>
              <a:rPr lang="en-US" altLang="en-US" sz="2400" b="1">
                <a:latin typeface="Palatino Linotype" panose="02040502050505030304" pitchFamily="18" charset="0"/>
              </a:rPr>
              <a:t>stamp in his honor.</a:t>
            </a:r>
          </a:p>
        </p:txBody>
      </p:sp>
      <p:pic>
        <p:nvPicPr>
          <p:cNvPr id="49164" name="Picture 12" descr="Benjamin Banneker">
            <a:extLst>
              <a:ext uri="{FF2B5EF4-FFF2-40B4-BE49-F238E27FC236}">
                <a16:creationId xmlns:a16="http://schemas.microsoft.com/office/drawing/2014/main" id="{99A42C45-CFE0-5443-DB02-A62AA5292D3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392113"/>
            <a:ext cx="5105400" cy="4722812"/>
          </a:xfrm>
          <a:prstGeom prst="rect">
            <a:avLst/>
          </a:prstGeom>
          <a:noFill/>
          <a:extLst>
            <a:ext uri="{909E8E84-426E-40DD-AFC4-6F175D3DCCD1}">
              <a14:hiddenFill xmlns:a14="http://schemas.microsoft.com/office/drawing/2010/main">
                <a:solidFill>
                  <a:srgbClr val="FFFFFF"/>
                </a:solidFill>
              </a14:hiddenFill>
            </a:ext>
          </a:extLst>
        </p:spPr>
      </p:pic>
      <p:sp>
        <p:nvSpPr>
          <p:cNvPr id="49165" name="Rectangle 13">
            <a:extLst>
              <a:ext uri="{FF2B5EF4-FFF2-40B4-BE49-F238E27FC236}">
                <a16:creationId xmlns:a16="http://schemas.microsoft.com/office/drawing/2014/main" id="{64E9D08A-63BD-D826-C2A2-9B6D9FFD0ECC}"/>
              </a:ext>
            </a:extLst>
          </p:cNvPr>
          <p:cNvSpPr>
            <a:spLocks noChangeArrowheads="1"/>
          </p:cNvSpPr>
          <p:nvPr/>
        </p:nvSpPr>
        <p:spPr bwMode="auto">
          <a:xfrm>
            <a:off x="4572000" y="5638800"/>
            <a:ext cx="42275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sz="2400" b="1">
                <a:latin typeface="Myriad Web Pro Condensed" pitchFamily="34" charset="0"/>
              </a:rPr>
              <a:t>Banneker taught himself astronomy </a:t>
            </a:r>
          </a:p>
          <a:p>
            <a:r>
              <a:rPr lang="en-US" altLang="en-US" sz="2400" b="1">
                <a:latin typeface="Myriad Web Pro Condensed" pitchFamily="34" charset="0"/>
              </a:rPr>
              <a:t>and advanced mathematics .</a:t>
            </a:r>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49164"/>
                                        </p:tgtEl>
                                        <p:attrNameLst>
                                          <p:attrName>style.visibility</p:attrName>
                                        </p:attrNameLst>
                                      </p:cBhvr>
                                      <p:to>
                                        <p:strVal val="visible"/>
                                      </p:to>
                                    </p:set>
                                    <p:anim calcmode="lin" valueType="num">
                                      <p:cBhvr>
                                        <p:cTn id="7" dur="500" fill="hold"/>
                                        <p:tgtEl>
                                          <p:spTgt spid="49164"/>
                                        </p:tgtEl>
                                        <p:attrNameLst>
                                          <p:attrName>ppt_w</p:attrName>
                                        </p:attrNameLst>
                                      </p:cBhvr>
                                      <p:tavLst>
                                        <p:tav tm="0">
                                          <p:val>
                                            <p:fltVal val="0"/>
                                          </p:val>
                                        </p:tav>
                                        <p:tav tm="100000">
                                          <p:val>
                                            <p:strVal val="#ppt_w"/>
                                          </p:val>
                                        </p:tav>
                                      </p:tavLst>
                                    </p:anim>
                                    <p:anim calcmode="lin" valueType="num">
                                      <p:cBhvr>
                                        <p:cTn id="8" dur="500" fill="hold"/>
                                        <p:tgtEl>
                                          <p:spTgt spid="49164"/>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6" presetClass="entr" presetSubtype="0" fill="hold" nodeType="afterEffect">
                                  <p:stCondLst>
                                    <p:cond delay="0"/>
                                  </p:stCondLst>
                                  <p:childTnLst>
                                    <p:set>
                                      <p:cBhvr>
                                        <p:cTn id="11" dur="1" fill="hold">
                                          <p:stCondLst>
                                            <p:cond delay="0"/>
                                          </p:stCondLst>
                                        </p:cTn>
                                        <p:tgtEl>
                                          <p:spTgt spid="49165"/>
                                        </p:tgtEl>
                                        <p:attrNameLst>
                                          <p:attrName>style.visibility</p:attrName>
                                        </p:attrNameLst>
                                      </p:cBhvr>
                                      <p:to>
                                        <p:strVal val="visible"/>
                                      </p:to>
                                    </p:set>
                                    <p:animEffect transition="in" filter="wipe(down)">
                                      <p:cBhvr>
                                        <p:cTn id="12" dur="580">
                                          <p:stCondLst>
                                            <p:cond delay="0"/>
                                          </p:stCondLst>
                                        </p:cTn>
                                        <p:tgtEl>
                                          <p:spTgt spid="49165"/>
                                        </p:tgtEl>
                                      </p:cBhvr>
                                    </p:animEffect>
                                    <p:anim calcmode="lin" valueType="num">
                                      <p:cBhvr>
                                        <p:cTn id="13" dur="1822" tmFilter="0,0; 0.14,0.36; 0.43,0.73; 0.71,0.91; 1.0,1.0">
                                          <p:stCondLst>
                                            <p:cond delay="0"/>
                                          </p:stCondLst>
                                        </p:cTn>
                                        <p:tgtEl>
                                          <p:spTgt spid="49165"/>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49165"/>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49165"/>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49165"/>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49165"/>
                                        </p:tgtEl>
                                        <p:attrNameLst>
                                          <p:attrName>ppt_y</p:attrName>
                                        </p:attrNameLst>
                                      </p:cBhvr>
                                      <p:tavLst>
                                        <p:tav tm="0" fmla="#ppt_y-sin(pi*$)/81">
                                          <p:val>
                                            <p:fltVal val="0"/>
                                          </p:val>
                                        </p:tav>
                                        <p:tav tm="100000">
                                          <p:val>
                                            <p:fltVal val="1"/>
                                          </p:val>
                                        </p:tav>
                                      </p:tavLst>
                                    </p:anim>
                                    <p:animScale>
                                      <p:cBhvr>
                                        <p:cTn id="18" dur="26">
                                          <p:stCondLst>
                                            <p:cond delay="650"/>
                                          </p:stCondLst>
                                        </p:cTn>
                                        <p:tgtEl>
                                          <p:spTgt spid="49165"/>
                                        </p:tgtEl>
                                      </p:cBhvr>
                                      <p:to x="100000" y="60000"/>
                                    </p:animScale>
                                    <p:animScale>
                                      <p:cBhvr>
                                        <p:cTn id="19" dur="166" decel="50000">
                                          <p:stCondLst>
                                            <p:cond delay="676"/>
                                          </p:stCondLst>
                                        </p:cTn>
                                        <p:tgtEl>
                                          <p:spTgt spid="49165"/>
                                        </p:tgtEl>
                                      </p:cBhvr>
                                      <p:to x="100000" y="100000"/>
                                    </p:animScale>
                                    <p:animScale>
                                      <p:cBhvr>
                                        <p:cTn id="20" dur="26">
                                          <p:stCondLst>
                                            <p:cond delay="1312"/>
                                          </p:stCondLst>
                                        </p:cTn>
                                        <p:tgtEl>
                                          <p:spTgt spid="49165"/>
                                        </p:tgtEl>
                                      </p:cBhvr>
                                      <p:to x="100000" y="80000"/>
                                    </p:animScale>
                                    <p:animScale>
                                      <p:cBhvr>
                                        <p:cTn id="21" dur="166" decel="50000">
                                          <p:stCondLst>
                                            <p:cond delay="1338"/>
                                          </p:stCondLst>
                                        </p:cTn>
                                        <p:tgtEl>
                                          <p:spTgt spid="49165"/>
                                        </p:tgtEl>
                                      </p:cBhvr>
                                      <p:to x="100000" y="100000"/>
                                    </p:animScale>
                                    <p:animScale>
                                      <p:cBhvr>
                                        <p:cTn id="22" dur="26">
                                          <p:stCondLst>
                                            <p:cond delay="1642"/>
                                          </p:stCondLst>
                                        </p:cTn>
                                        <p:tgtEl>
                                          <p:spTgt spid="49165"/>
                                        </p:tgtEl>
                                      </p:cBhvr>
                                      <p:to x="100000" y="90000"/>
                                    </p:animScale>
                                    <p:animScale>
                                      <p:cBhvr>
                                        <p:cTn id="23" dur="166" decel="50000">
                                          <p:stCondLst>
                                            <p:cond delay="1668"/>
                                          </p:stCondLst>
                                        </p:cTn>
                                        <p:tgtEl>
                                          <p:spTgt spid="49165"/>
                                        </p:tgtEl>
                                      </p:cBhvr>
                                      <p:to x="100000" y="100000"/>
                                    </p:animScale>
                                    <p:animScale>
                                      <p:cBhvr>
                                        <p:cTn id="24" dur="26">
                                          <p:stCondLst>
                                            <p:cond delay="1808"/>
                                          </p:stCondLst>
                                        </p:cTn>
                                        <p:tgtEl>
                                          <p:spTgt spid="49165"/>
                                        </p:tgtEl>
                                      </p:cBhvr>
                                      <p:to x="100000" y="95000"/>
                                    </p:animScale>
                                    <p:animScale>
                                      <p:cBhvr>
                                        <p:cTn id="25" dur="166" decel="50000">
                                          <p:stCondLst>
                                            <p:cond delay="1834"/>
                                          </p:stCondLst>
                                        </p:cTn>
                                        <p:tgtEl>
                                          <p:spTgt spid="49165"/>
                                        </p:tgtEl>
                                      </p:cBhvr>
                                      <p:to x="100000" y="100000"/>
                                    </p:animScale>
                                  </p:childTnLst>
                                </p:cTn>
                              </p:par>
                            </p:childTnLst>
                          </p:cTn>
                        </p:par>
                        <p:par>
                          <p:cTn id="26" fill="hold" nodeType="afterGroup">
                            <p:stCondLst>
                              <p:cond delay="2500"/>
                            </p:stCondLst>
                            <p:childTnLst>
                              <p:par>
                                <p:cTn id="27" presetID="23" presetClass="entr" presetSubtype="16" fill="hold" nodeType="afterEffect">
                                  <p:stCondLst>
                                    <p:cond delay="0"/>
                                  </p:stCondLst>
                                  <p:childTnLst>
                                    <p:set>
                                      <p:cBhvr>
                                        <p:cTn id="28" dur="1" fill="hold">
                                          <p:stCondLst>
                                            <p:cond delay="0"/>
                                          </p:stCondLst>
                                        </p:cTn>
                                        <p:tgtEl>
                                          <p:spTgt spid="49162"/>
                                        </p:tgtEl>
                                        <p:attrNameLst>
                                          <p:attrName>style.visibility</p:attrName>
                                        </p:attrNameLst>
                                      </p:cBhvr>
                                      <p:to>
                                        <p:strVal val="visible"/>
                                      </p:to>
                                    </p:set>
                                    <p:anim calcmode="lin" valueType="num">
                                      <p:cBhvr>
                                        <p:cTn id="29" dur="500" fill="hold"/>
                                        <p:tgtEl>
                                          <p:spTgt spid="49162"/>
                                        </p:tgtEl>
                                        <p:attrNameLst>
                                          <p:attrName>ppt_w</p:attrName>
                                        </p:attrNameLst>
                                      </p:cBhvr>
                                      <p:tavLst>
                                        <p:tav tm="0">
                                          <p:val>
                                            <p:fltVal val="0"/>
                                          </p:val>
                                        </p:tav>
                                        <p:tav tm="100000">
                                          <p:val>
                                            <p:strVal val="#ppt_w"/>
                                          </p:val>
                                        </p:tav>
                                      </p:tavLst>
                                    </p:anim>
                                    <p:anim calcmode="lin" valueType="num">
                                      <p:cBhvr>
                                        <p:cTn id="30" dur="500" fill="hold"/>
                                        <p:tgtEl>
                                          <p:spTgt spid="49162"/>
                                        </p:tgtEl>
                                        <p:attrNameLst>
                                          <p:attrName>ppt_h</p:attrName>
                                        </p:attrNameLst>
                                      </p:cBhvr>
                                      <p:tavLst>
                                        <p:tav tm="0">
                                          <p:val>
                                            <p:fltVal val="0"/>
                                          </p:val>
                                        </p:tav>
                                        <p:tav tm="100000">
                                          <p:val>
                                            <p:strVal val="#ppt_h"/>
                                          </p:val>
                                        </p:tav>
                                      </p:tavLst>
                                    </p:anim>
                                  </p:childTnLst>
                                </p:cTn>
                              </p:par>
                            </p:childTnLst>
                          </p:cTn>
                        </p:par>
                        <p:par>
                          <p:cTn id="31" fill="hold" nodeType="afterGroup">
                            <p:stCondLst>
                              <p:cond delay="3000"/>
                            </p:stCondLst>
                            <p:childTnLst>
                              <p:par>
                                <p:cTn id="32" presetID="26" presetClass="entr" presetSubtype="0" fill="hold" nodeType="afterEffect">
                                  <p:stCondLst>
                                    <p:cond delay="0"/>
                                  </p:stCondLst>
                                  <p:childTnLst>
                                    <p:set>
                                      <p:cBhvr>
                                        <p:cTn id="33" dur="1" fill="hold">
                                          <p:stCondLst>
                                            <p:cond delay="0"/>
                                          </p:stCondLst>
                                        </p:cTn>
                                        <p:tgtEl>
                                          <p:spTgt spid="49161"/>
                                        </p:tgtEl>
                                        <p:attrNameLst>
                                          <p:attrName>style.visibility</p:attrName>
                                        </p:attrNameLst>
                                      </p:cBhvr>
                                      <p:to>
                                        <p:strVal val="visible"/>
                                      </p:to>
                                    </p:set>
                                    <p:animEffect transition="in" filter="wipe(down)">
                                      <p:cBhvr>
                                        <p:cTn id="34" dur="580">
                                          <p:stCondLst>
                                            <p:cond delay="0"/>
                                          </p:stCondLst>
                                        </p:cTn>
                                        <p:tgtEl>
                                          <p:spTgt spid="49161"/>
                                        </p:tgtEl>
                                      </p:cBhvr>
                                    </p:animEffect>
                                    <p:anim calcmode="lin" valueType="num">
                                      <p:cBhvr>
                                        <p:cTn id="35" dur="1822" tmFilter="0,0; 0.14,0.36; 0.43,0.73; 0.71,0.91; 1.0,1.0">
                                          <p:stCondLst>
                                            <p:cond delay="0"/>
                                          </p:stCondLst>
                                        </p:cTn>
                                        <p:tgtEl>
                                          <p:spTgt spid="49161"/>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49161"/>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49161"/>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49161"/>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49161"/>
                                        </p:tgtEl>
                                        <p:attrNameLst>
                                          <p:attrName>ppt_y</p:attrName>
                                        </p:attrNameLst>
                                      </p:cBhvr>
                                      <p:tavLst>
                                        <p:tav tm="0" fmla="#ppt_y-sin(pi*$)/81">
                                          <p:val>
                                            <p:fltVal val="0"/>
                                          </p:val>
                                        </p:tav>
                                        <p:tav tm="100000">
                                          <p:val>
                                            <p:fltVal val="1"/>
                                          </p:val>
                                        </p:tav>
                                      </p:tavLst>
                                    </p:anim>
                                    <p:animScale>
                                      <p:cBhvr>
                                        <p:cTn id="40" dur="26">
                                          <p:stCondLst>
                                            <p:cond delay="650"/>
                                          </p:stCondLst>
                                        </p:cTn>
                                        <p:tgtEl>
                                          <p:spTgt spid="49161"/>
                                        </p:tgtEl>
                                      </p:cBhvr>
                                      <p:to x="100000" y="60000"/>
                                    </p:animScale>
                                    <p:animScale>
                                      <p:cBhvr>
                                        <p:cTn id="41" dur="166" decel="50000">
                                          <p:stCondLst>
                                            <p:cond delay="676"/>
                                          </p:stCondLst>
                                        </p:cTn>
                                        <p:tgtEl>
                                          <p:spTgt spid="49161"/>
                                        </p:tgtEl>
                                      </p:cBhvr>
                                      <p:to x="100000" y="100000"/>
                                    </p:animScale>
                                    <p:animScale>
                                      <p:cBhvr>
                                        <p:cTn id="42" dur="26">
                                          <p:stCondLst>
                                            <p:cond delay="1312"/>
                                          </p:stCondLst>
                                        </p:cTn>
                                        <p:tgtEl>
                                          <p:spTgt spid="49161"/>
                                        </p:tgtEl>
                                      </p:cBhvr>
                                      <p:to x="100000" y="80000"/>
                                    </p:animScale>
                                    <p:animScale>
                                      <p:cBhvr>
                                        <p:cTn id="43" dur="166" decel="50000">
                                          <p:stCondLst>
                                            <p:cond delay="1338"/>
                                          </p:stCondLst>
                                        </p:cTn>
                                        <p:tgtEl>
                                          <p:spTgt spid="49161"/>
                                        </p:tgtEl>
                                      </p:cBhvr>
                                      <p:to x="100000" y="100000"/>
                                    </p:animScale>
                                    <p:animScale>
                                      <p:cBhvr>
                                        <p:cTn id="44" dur="26">
                                          <p:stCondLst>
                                            <p:cond delay="1642"/>
                                          </p:stCondLst>
                                        </p:cTn>
                                        <p:tgtEl>
                                          <p:spTgt spid="49161"/>
                                        </p:tgtEl>
                                      </p:cBhvr>
                                      <p:to x="100000" y="90000"/>
                                    </p:animScale>
                                    <p:animScale>
                                      <p:cBhvr>
                                        <p:cTn id="45" dur="166" decel="50000">
                                          <p:stCondLst>
                                            <p:cond delay="1668"/>
                                          </p:stCondLst>
                                        </p:cTn>
                                        <p:tgtEl>
                                          <p:spTgt spid="49161"/>
                                        </p:tgtEl>
                                      </p:cBhvr>
                                      <p:to x="100000" y="100000"/>
                                    </p:animScale>
                                    <p:animScale>
                                      <p:cBhvr>
                                        <p:cTn id="46" dur="26">
                                          <p:stCondLst>
                                            <p:cond delay="1808"/>
                                          </p:stCondLst>
                                        </p:cTn>
                                        <p:tgtEl>
                                          <p:spTgt spid="49161"/>
                                        </p:tgtEl>
                                      </p:cBhvr>
                                      <p:to x="100000" y="95000"/>
                                    </p:animScale>
                                    <p:animScale>
                                      <p:cBhvr>
                                        <p:cTn id="47" dur="166" decel="50000">
                                          <p:stCondLst>
                                            <p:cond delay="1834"/>
                                          </p:stCondLst>
                                        </p:cTn>
                                        <p:tgtEl>
                                          <p:spTgt spid="4916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62" grpId="0"/>
      <p:bldP spid="4916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8" name="Rectangle 6">
            <a:extLst>
              <a:ext uri="{FF2B5EF4-FFF2-40B4-BE49-F238E27FC236}">
                <a16:creationId xmlns:a16="http://schemas.microsoft.com/office/drawing/2014/main" id="{9454FB1C-F232-EA2F-C7FC-E5E0ABFD696E}"/>
              </a:ext>
            </a:extLst>
          </p:cNvPr>
          <p:cNvSpPr>
            <a:spLocks noChangeArrowheads="1"/>
          </p:cNvSpPr>
          <p:nvPr/>
        </p:nvSpPr>
        <p:spPr bwMode="auto">
          <a:xfrm>
            <a:off x="2667000" y="368300"/>
            <a:ext cx="60960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sz="2400" b="1">
                <a:latin typeface="Myriad Web Pro" pitchFamily="34" charset="0"/>
              </a:rPr>
              <a:t>In 1753, the young man borrowed a pocket watch from a well-to-do neighbor; he took it apart and made a drawing of each component, then reassembled the </a:t>
            </a:r>
          </a:p>
          <a:p>
            <a:r>
              <a:rPr lang="en-US" altLang="en-US" sz="2400" b="1">
                <a:latin typeface="Myriad Web Pro" pitchFamily="34" charset="0"/>
              </a:rPr>
              <a:t>watch and returned it, fully functioning, to its owner.</a:t>
            </a:r>
            <a:r>
              <a:rPr lang="en-US" altLang="en-US" sz="2400">
                <a:latin typeface="Myriad Web Pro" pitchFamily="34" charset="0"/>
              </a:rPr>
              <a:t> </a:t>
            </a:r>
          </a:p>
        </p:txBody>
      </p:sp>
      <p:pic>
        <p:nvPicPr>
          <p:cNvPr id="95241" name="Picture 9">
            <a:extLst>
              <a:ext uri="{FF2B5EF4-FFF2-40B4-BE49-F238E27FC236}">
                <a16:creationId xmlns:a16="http://schemas.microsoft.com/office/drawing/2014/main" id="{06E2DA39-7502-3A5C-B290-C42E10ABEE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04800"/>
            <a:ext cx="2043113" cy="2971800"/>
          </a:xfrm>
          <a:prstGeom prst="rect">
            <a:avLst/>
          </a:prstGeom>
          <a:noFill/>
          <a:extLst>
            <a:ext uri="{909E8E84-426E-40DD-AFC4-6F175D3DCCD1}">
              <a14:hiddenFill xmlns:a14="http://schemas.microsoft.com/office/drawing/2010/main">
                <a:solidFill>
                  <a:srgbClr val="FFFFFF"/>
                </a:solidFill>
              </a14:hiddenFill>
            </a:ext>
          </a:extLst>
        </p:spPr>
      </p:pic>
      <p:pic>
        <p:nvPicPr>
          <p:cNvPr id="95242" name="Picture 10">
            <a:extLst>
              <a:ext uri="{FF2B5EF4-FFF2-40B4-BE49-F238E27FC236}">
                <a16:creationId xmlns:a16="http://schemas.microsoft.com/office/drawing/2014/main" id="{2D32222E-6AC1-F7B5-5593-40D9C672BF6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3429000"/>
            <a:ext cx="2743200" cy="2743200"/>
          </a:xfrm>
          <a:prstGeom prst="rect">
            <a:avLst/>
          </a:prstGeom>
          <a:noFill/>
          <a:extLst>
            <a:ext uri="{909E8E84-426E-40DD-AFC4-6F175D3DCCD1}">
              <a14:hiddenFill xmlns:a14="http://schemas.microsoft.com/office/drawing/2010/main">
                <a:solidFill>
                  <a:srgbClr val="FFFFFF"/>
                </a:solidFill>
              </a14:hiddenFill>
            </a:ext>
          </a:extLst>
        </p:spPr>
      </p:pic>
      <p:sp>
        <p:nvSpPr>
          <p:cNvPr id="95243" name="Rectangle 11">
            <a:extLst>
              <a:ext uri="{FF2B5EF4-FFF2-40B4-BE49-F238E27FC236}">
                <a16:creationId xmlns:a16="http://schemas.microsoft.com/office/drawing/2014/main" id="{6624AA97-C842-2767-E6B8-22F36204AD26}"/>
              </a:ext>
            </a:extLst>
          </p:cNvPr>
          <p:cNvSpPr>
            <a:spLocks noChangeArrowheads="1"/>
          </p:cNvSpPr>
          <p:nvPr/>
        </p:nvSpPr>
        <p:spPr bwMode="auto">
          <a:xfrm>
            <a:off x="304800" y="3382963"/>
            <a:ext cx="60198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sz="2400" b="1">
                <a:latin typeface="Perpetua" panose="02020502060401020303" pitchFamily="18" charset="0"/>
              </a:rPr>
              <a:t>From his drawings Banneker then proceeded to carve, out of wood, enlarged replicas of each part.  Calculating the proper number of teeth for each gear and the necessary relationships between the gears, he constructed a working wooden clock that kept accurate time and struck the hours for over 50 years. </a:t>
            </a:r>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95238"/>
                                        </p:tgtEl>
                                        <p:attrNameLst>
                                          <p:attrName>style.visibility</p:attrName>
                                        </p:attrNameLst>
                                      </p:cBhvr>
                                      <p:to>
                                        <p:strVal val="visible"/>
                                      </p:to>
                                    </p:set>
                                    <p:anim calcmode="lin" valueType="num">
                                      <p:cBhvr>
                                        <p:cTn id="7" dur="1000" fill="hold"/>
                                        <p:tgtEl>
                                          <p:spTgt spid="95238"/>
                                        </p:tgtEl>
                                        <p:attrNameLst>
                                          <p:attrName>ppt_w</p:attrName>
                                        </p:attrNameLst>
                                      </p:cBhvr>
                                      <p:tavLst>
                                        <p:tav tm="0">
                                          <p:val>
                                            <p:fltVal val="0"/>
                                          </p:val>
                                        </p:tav>
                                        <p:tav tm="100000">
                                          <p:val>
                                            <p:strVal val="#ppt_w"/>
                                          </p:val>
                                        </p:tav>
                                      </p:tavLst>
                                    </p:anim>
                                    <p:anim calcmode="lin" valueType="num">
                                      <p:cBhvr>
                                        <p:cTn id="8" dur="1000" fill="hold"/>
                                        <p:tgtEl>
                                          <p:spTgt spid="95238"/>
                                        </p:tgtEl>
                                        <p:attrNameLst>
                                          <p:attrName>ppt_h</p:attrName>
                                        </p:attrNameLst>
                                      </p:cBhvr>
                                      <p:tavLst>
                                        <p:tav tm="0">
                                          <p:val>
                                            <p:fltVal val="0"/>
                                          </p:val>
                                        </p:tav>
                                        <p:tav tm="100000">
                                          <p:val>
                                            <p:strVal val="#ppt_h"/>
                                          </p:val>
                                        </p:tav>
                                      </p:tavLst>
                                    </p:anim>
                                    <p:anim calcmode="lin" valueType="num">
                                      <p:cBhvr>
                                        <p:cTn id="9" dur="1000" fill="hold"/>
                                        <p:tgtEl>
                                          <p:spTgt spid="95238"/>
                                        </p:tgtEl>
                                        <p:attrNameLst>
                                          <p:attrName>style.rotation</p:attrName>
                                        </p:attrNameLst>
                                      </p:cBhvr>
                                      <p:tavLst>
                                        <p:tav tm="0">
                                          <p:val>
                                            <p:fltVal val="90"/>
                                          </p:val>
                                        </p:tav>
                                        <p:tav tm="100000">
                                          <p:val>
                                            <p:fltVal val="0"/>
                                          </p:val>
                                        </p:tav>
                                      </p:tavLst>
                                    </p:anim>
                                    <p:animEffect transition="in" filter="fade">
                                      <p:cBhvr>
                                        <p:cTn id="10" dur="1000"/>
                                        <p:tgtEl>
                                          <p:spTgt spid="95238"/>
                                        </p:tgtEl>
                                      </p:cBhvr>
                                    </p:animEffect>
                                  </p:childTnLst>
                                </p:cTn>
                              </p:par>
                            </p:childTnLst>
                          </p:cTn>
                        </p:par>
                        <p:par>
                          <p:cTn id="11" fill="hold" nodeType="afterGroup">
                            <p:stCondLst>
                              <p:cond delay="9500"/>
                            </p:stCondLst>
                            <p:childTnLst>
                              <p:par>
                                <p:cTn id="12" presetID="29" presetClass="entr" presetSubtype="0" fill="hold" nodeType="afterEffect">
                                  <p:stCondLst>
                                    <p:cond delay="0"/>
                                  </p:stCondLst>
                                  <p:childTnLst>
                                    <p:set>
                                      <p:cBhvr>
                                        <p:cTn id="13" dur="1" fill="hold">
                                          <p:stCondLst>
                                            <p:cond delay="0"/>
                                          </p:stCondLst>
                                        </p:cTn>
                                        <p:tgtEl>
                                          <p:spTgt spid="95241"/>
                                        </p:tgtEl>
                                        <p:attrNameLst>
                                          <p:attrName>style.visibility</p:attrName>
                                        </p:attrNameLst>
                                      </p:cBhvr>
                                      <p:to>
                                        <p:strVal val="visible"/>
                                      </p:to>
                                    </p:set>
                                    <p:anim calcmode="lin" valueType="num">
                                      <p:cBhvr>
                                        <p:cTn id="14" dur="1000" fill="hold"/>
                                        <p:tgtEl>
                                          <p:spTgt spid="95241"/>
                                        </p:tgtEl>
                                        <p:attrNameLst>
                                          <p:attrName>ppt_x</p:attrName>
                                        </p:attrNameLst>
                                      </p:cBhvr>
                                      <p:tavLst>
                                        <p:tav tm="0">
                                          <p:val>
                                            <p:strVal val="#ppt_x-.2"/>
                                          </p:val>
                                        </p:tav>
                                        <p:tav tm="100000">
                                          <p:val>
                                            <p:strVal val="#ppt_x"/>
                                          </p:val>
                                        </p:tav>
                                      </p:tavLst>
                                    </p:anim>
                                    <p:anim calcmode="lin" valueType="num">
                                      <p:cBhvr>
                                        <p:cTn id="15" dur="1000" fill="hold"/>
                                        <p:tgtEl>
                                          <p:spTgt spid="95241"/>
                                        </p:tgtEl>
                                        <p:attrNameLst>
                                          <p:attrName>ppt_y</p:attrName>
                                        </p:attrNameLst>
                                      </p:cBhvr>
                                      <p:tavLst>
                                        <p:tav tm="0">
                                          <p:val>
                                            <p:strVal val="#ppt_y"/>
                                          </p:val>
                                        </p:tav>
                                        <p:tav tm="100000">
                                          <p:val>
                                            <p:strVal val="#ppt_y"/>
                                          </p:val>
                                        </p:tav>
                                      </p:tavLst>
                                    </p:anim>
                                    <p:animEffect transition="in" filter="wipe(right)" prLst="gradientSize: 0.1">
                                      <p:cBhvr>
                                        <p:cTn id="16" dur="1000"/>
                                        <p:tgtEl>
                                          <p:spTgt spid="95241"/>
                                        </p:tgtEl>
                                      </p:cBhvr>
                                    </p:animEffect>
                                  </p:childTnLst>
                                </p:cTn>
                              </p:par>
                            </p:childTnLst>
                          </p:cTn>
                        </p:par>
                        <p:par>
                          <p:cTn id="17" fill="hold" nodeType="afterGroup">
                            <p:stCondLst>
                              <p:cond delay="10500"/>
                            </p:stCondLst>
                            <p:childTnLst>
                              <p:par>
                                <p:cTn id="18" presetID="49" presetClass="entr" presetSubtype="0" decel="100000" fill="hold" nodeType="afterEffect">
                                  <p:stCondLst>
                                    <p:cond delay="0"/>
                                  </p:stCondLst>
                                  <p:iterate type="wd">
                                    <p:tmPct val="10000"/>
                                  </p:iterate>
                                  <p:childTnLst>
                                    <p:set>
                                      <p:cBhvr>
                                        <p:cTn id="19" dur="1" fill="hold">
                                          <p:stCondLst>
                                            <p:cond delay="0"/>
                                          </p:stCondLst>
                                        </p:cTn>
                                        <p:tgtEl>
                                          <p:spTgt spid="95243">
                                            <p:txEl>
                                              <p:pRg st="0" end="0"/>
                                            </p:txEl>
                                          </p:spTgt>
                                        </p:tgtEl>
                                        <p:attrNameLst>
                                          <p:attrName>style.visibility</p:attrName>
                                        </p:attrNameLst>
                                      </p:cBhvr>
                                      <p:to>
                                        <p:strVal val="visible"/>
                                      </p:to>
                                    </p:set>
                                    <p:anim calcmode="lin" valueType="num">
                                      <p:cBhvr>
                                        <p:cTn id="20" dur="1000" fill="hold"/>
                                        <p:tgtEl>
                                          <p:spTgt spid="95243">
                                            <p:txEl>
                                              <p:pRg st="0" end="0"/>
                                            </p:txEl>
                                          </p:spTgt>
                                        </p:tgtEl>
                                        <p:attrNameLst>
                                          <p:attrName>ppt_w</p:attrName>
                                        </p:attrNameLst>
                                      </p:cBhvr>
                                      <p:tavLst>
                                        <p:tav tm="0">
                                          <p:val>
                                            <p:fltVal val="0"/>
                                          </p:val>
                                        </p:tav>
                                        <p:tav tm="100000">
                                          <p:val>
                                            <p:strVal val="#ppt_w"/>
                                          </p:val>
                                        </p:tav>
                                      </p:tavLst>
                                    </p:anim>
                                    <p:anim calcmode="lin" valueType="num">
                                      <p:cBhvr>
                                        <p:cTn id="21" dur="1000" fill="hold"/>
                                        <p:tgtEl>
                                          <p:spTgt spid="95243">
                                            <p:txEl>
                                              <p:pRg st="0" end="0"/>
                                            </p:txEl>
                                          </p:spTgt>
                                        </p:tgtEl>
                                        <p:attrNameLst>
                                          <p:attrName>ppt_h</p:attrName>
                                        </p:attrNameLst>
                                      </p:cBhvr>
                                      <p:tavLst>
                                        <p:tav tm="0">
                                          <p:val>
                                            <p:fltVal val="0"/>
                                          </p:val>
                                        </p:tav>
                                        <p:tav tm="100000">
                                          <p:val>
                                            <p:strVal val="#ppt_h"/>
                                          </p:val>
                                        </p:tav>
                                      </p:tavLst>
                                    </p:anim>
                                    <p:anim calcmode="lin" valueType="num">
                                      <p:cBhvr>
                                        <p:cTn id="22" dur="1000" fill="hold"/>
                                        <p:tgtEl>
                                          <p:spTgt spid="95243">
                                            <p:txEl>
                                              <p:pRg st="0" end="0"/>
                                            </p:txEl>
                                          </p:spTgt>
                                        </p:tgtEl>
                                        <p:attrNameLst>
                                          <p:attrName>style.rotation</p:attrName>
                                        </p:attrNameLst>
                                      </p:cBhvr>
                                      <p:tavLst>
                                        <p:tav tm="0">
                                          <p:val>
                                            <p:fltVal val="360"/>
                                          </p:val>
                                        </p:tav>
                                        <p:tav tm="100000">
                                          <p:val>
                                            <p:fltVal val="0"/>
                                          </p:val>
                                        </p:tav>
                                      </p:tavLst>
                                    </p:anim>
                                    <p:animEffect transition="in" filter="fade">
                                      <p:cBhvr>
                                        <p:cTn id="23" dur="1000"/>
                                        <p:tgtEl>
                                          <p:spTgt spid="95243">
                                            <p:txEl>
                                              <p:pRg st="0" end="0"/>
                                            </p:txEl>
                                          </p:spTgt>
                                        </p:tgtEl>
                                      </p:cBhvr>
                                    </p:animEffect>
                                  </p:childTnLst>
                                </p:cTn>
                              </p:par>
                            </p:childTnLst>
                          </p:cTn>
                        </p:par>
                        <p:par>
                          <p:cTn id="24" fill="hold" nodeType="afterGroup">
                            <p:stCondLst>
                              <p:cond delay="17000"/>
                            </p:stCondLst>
                            <p:childTnLst>
                              <p:par>
                                <p:cTn id="25" presetID="3" presetClass="entr" presetSubtype="10" fill="hold" nodeType="afterEffect">
                                  <p:stCondLst>
                                    <p:cond delay="0"/>
                                  </p:stCondLst>
                                  <p:childTnLst>
                                    <p:set>
                                      <p:cBhvr>
                                        <p:cTn id="26" dur="1" fill="hold">
                                          <p:stCondLst>
                                            <p:cond delay="0"/>
                                          </p:stCondLst>
                                        </p:cTn>
                                        <p:tgtEl>
                                          <p:spTgt spid="95242"/>
                                        </p:tgtEl>
                                        <p:attrNameLst>
                                          <p:attrName>style.visibility</p:attrName>
                                        </p:attrNameLst>
                                      </p:cBhvr>
                                      <p:to>
                                        <p:strVal val="visible"/>
                                      </p:to>
                                    </p:set>
                                    <p:animEffect transition="in" filter="blinds(horizontal)">
                                      <p:cBhvr>
                                        <p:cTn id="27" dur="500"/>
                                        <p:tgtEl>
                                          <p:spTgt spid="95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B3D0FB3A-FAC1-1EEE-9BC3-729DDC31ADBF}"/>
              </a:ext>
            </a:extLst>
          </p:cNvPr>
          <p:cNvSpPr>
            <a:spLocks noGrp="1" noChangeArrowheads="1"/>
          </p:cNvSpPr>
          <p:nvPr>
            <p:ph type="body" idx="1"/>
          </p:nvPr>
        </p:nvSpPr>
        <p:spPr>
          <a:xfrm>
            <a:off x="152400" y="228600"/>
            <a:ext cx="8763000" cy="1981200"/>
          </a:xfrm>
        </p:spPr>
        <p:txBody>
          <a:bodyPr/>
          <a:lstStyle/>
          <a:p>
            <a:pPr>
              <a:lnSpc>
                <a:spcPct val="80000"/>
              </a:lnSpc>
              <a:buFontTx/>
              <a:buNone/>
            </a:pPr>
            <a:r>
              <a:rPr lang="en-US" altLang="en-US" sz="2000" b="1"/>
              <a:t>	At age 58, Banneker began the study of astronomy and was soon predicting future solar and lunar eclipses. He compiled the ephemeris, or information table, for annual almanacs that were published for the years 1792 through 1797. </a:t>
            </a:r>
          </a:p>
          <a:p>
            <a:pPr>
              <a:lnSpc>
                <a:spcPct val="80000"/>
              </a:lnSpc>
              <a:buFontTx/>
              <a:buNone/>
            </a:pPr>
            <a:r>
              <a:rPr lang="en-US" altLang="en-US" sz="2000" b="1"/>
              <a:t>	"Benjamin Banneker's Almanac" was a top seller from Pennsylvania to Virginia and even into Kentucky.</a:t>
            </a:r>
            <a:r>
              <a:rPr lang="en-US" altLang="en-US"/>
              <a:t> </a:t>
            </a:r>
          </a:p>
        </p:txBody>
      </p:sp>
      <p:pic>
        <p:nvPicPr>
          <p:cNvPr id="50188" name="Picture 12">
            <a:extLst>
              <a:ext uri="{FF2B5EF4-FFF2-40B4-BE49-F238E27FC236}">
                <a16:creationId xmlns:a16="http://schemas.microsoft.com/office/drawing/2014/main" id="{E7EF1FB6-D4FF-5A2C-7685-903FD9AEC1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209800"/>
            <a:ext cx="2970213" cy="4419600"/>
          </a:xfrm>
          <a:prstGeom prst="rect">
            <a:avLst/>
          </a:prstGeom>
          <a:noFill/>
          <a:extLst>
            <a:ext uri="{909E8E84-426E-40DD-AFC4-6F175D3DCCD1}">
              <a14:hiddenFill xmlns:a14="http://schemas.microsoft.com/office/drawing/2010/main">
                <a:solidFill>
                  <a:srgbClr val="FFFFFF"/>
                </a:solidFill>
              </a14:hiddenFill>
            </a:ext>
          </a:extLst>
        </p:spPr>
      </p:pic>
      <p:sp>
        <p:nvSpPr>
          <p:cNvPr id="50189" name="Rectangle 13">
            <a:extLst>
              <a:ext uri="{FF2B5EF4-FFF2-40B4-BE49-F238E27FC236}">
                <a16:creationId xmlns:a16="http://schemas.microsoft.com/office/drawing/2014/main" id="{825AF245-D0BB-45ED-B59D-AC9E5802CE3D}"/>
              </a:ext>
            </a:extLst>
          </p:cNvPr>
          <p:cNvSpPr>
            <a:spLocks noChangeArrowheads="1"/>
          </p:cNvSpPr>
          <p:nvPr/>
        </p:nvSpPr>
        <p:spPr bwMode="auto">
          <a:xfrm>
            <a:off x="4038600" y="4572000"/>
            <a:ext cx="493395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sz="2000" b="1">
                <a:latin typeface="Batang" panose="02030600000101010101" pitchFamily="18" charset="-127"/>
              </a:rPr>
              <a:t>He hoped that his almanac would be an </a:t>
            </a:r>
          </a:p>
          <a:p>
            <a:r>
              <a:rPr lang="en-US" altLang="en-US" sz="2000" b="1">
                <a:latin typeface="Batang" panose="02030600000101010101" pitchFamily="18" charset="-127"/>
              </a:rPr>
              <a:t>example of the intellectual and mental </a:t>
            </a:r>
          </a:p>
          <a:p>
            <a:r>
              <a:rPr lang="en-US" altLang="en-US" sz="2000" b="1">
                <a:latin typeface="Batang" panose="02030600000101010101" pitchFamily="18" charset="-127"/>
              </a:rPr>
              <a:t>capacities of Blacks.  He and Jefferson </a:t>
            </a:r>
          </a:p>
          <a:p>
            <a:r>
              <a:rPr lang="en-US" altLang="en-US" sz="2000" b="1">
                <a:latin typeface="Batang" panose="02030600000101010101" pitchFamily="18" charset="-127"/>
              </a:rPr>
              <a:t>continued to correspond for two years </a:t>
            </a:r>
          </a:p>
          <a:p>
            <a:r>
              <a:rPr lang="en-US" altLang="en-US" sz="2000" b="1">
                <a:latin typeface="Batang" panose="02030600000101010101" pitchFamily="18" charset="-127"/>
              </a:rPr>
              <a:t>which led to a very important job. </a:t>
            </a:r>
          </a:p>
        </p:txBody>
      </p:sp>
      <p:sp>
        <p:nvSpPr>
          <p:cNvPr id="50190" name="Rectangle 14">
            <a:extLst>
              <a:ext uri="{FF2B5EF4-FFF2-40B4-BE49-F238E27FC236}">
                <a16:creationId xmlns:a16="http://schemas.microsoft.com/office/drawing/2014/main" id="{5F7457A2-0E16-C86D-E1D9-972CE8044680}"/>
              </a:ext>
            </a:extLst>
          </p:cNvPr>
          <p:cNvSpPr>
            <a:spLocks noChangeArrowheads="1"/>
          </p:cNvSpPr>
          <p:nvPr/>
        </p:nvSpPr>
        <p:spPr bwMode="auto">
          <a:xfrm>
            <a:off x="3962400" y="2133600"/>
            <a:ext cx="47244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sz="2000" b="1">
                <a:latin typeface="Dotum" panose="020B0600000101010101" pitchFamily="34" charset="-127"/>
              </a:rPr>
              <a:t>Banneker sent a copy of his almanac to then Secretary of State, </a:t>
            </a:r>
            <a:r>
              <a:rPr lang="en-US" altLang="en-US" sz="2000" b="1">
                <a:latin typeface="Dotum" panose="020B0600000101010101" pitchFamily="34" charset="-127"/>
                <a:hlinkClick r:id="rId4"/>
              </a:rPr>
              <a:t>Thomas Jefferson</a:t>
            </a:r>
            <a:r>
              <a:rPr lang="en-US" altLang="en-US" sz="2000" b="1">
                <a:latin typeface="Dotum" panose="020B0600000101010101" pitchFamily="34" charset="-127"/>
              </a:rPr>
              <a:t>, along with a twelve page letter on how unfair it was that Blacks were not accorded the same rights as other men refereed to in the Declaration of Independence. </a:t>
            </a:r>
            <a:r>
              <a:rPr lang="en-US" altLang="en-US" b="1">
                <a:latin typeface="Dotum" panose="020B0600000101010101" pitchFamily="34" charset="-127"/>
              </a:rPr>
              <a:t> </a:t>
            </a:r>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afterEffect">
                                  <p:stCondLst>
                                    <p:cond delay="0"/>
                                  </p:stCondLst>
                                  <p:childTnLst>
                                    <p:set>
                                      <p:cBhvr>
                                        <p:cTn id="6" dur="1" fill="hold">
                                          <p:stCondLst>
                                            <p:cond delay="0"/>
                                          </p:stCondLst>
                                        </p:cTn>
                                        <p:tgtEl>
                                          <p:spTgt spid="50178">
                                            <p:txEl>
                                              <p:pRg st="0" end="0"/>
                                            </p:txEl>
                                          </p:spTgt>
                                        </p:tgtEl>
                                        <p:attrNameLst>
                                          <p:attrName>style.visibility</p:attrName>
                                        </p:attrNameLst>
                                      </p:cBhvr>
                                      <p:to>
                                        <p:strVal val="visible"/>
                                      </p:to>
                                    </p:set>
                                    <p:animEffect transition="in" filter="fade">
                                      <p:cBhvr>
                                        <p:cTn id="7" dur="1000"/>
                                        <p:tgtEl>
                                          <p:spTgt spid="50178">
                                            <p:txEl>
                                              <p:pRg st="0" end="0"/>
                                            </p:txEl>
                                          </p:spTgt>
                                        </p:tgtEl>
                                      </p:cBhvr>
                                    </p:animEffect>
                                    <p:anim calcmode="lin" valueType="num">
                                      <p:cBhvr>
                                        <p:cTn id="8" dur="1000" fill="hold"/>
                                        <p:tgtEl>
                                          <p:spTgt spid="5017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0178">
                                            <p:txEl>
                                              <p:pRg st="0" end="0"/>
                                            </p:txEl>
                                          </p:spTgt>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nodeType="afterEffect">
                                  <p:stCondLst>
                                    <p:cond delay="0"/>
                                  </p:stCondLst>
                                  <p:childTnLst>
                                    <p:set>
                                      <p:cBhvr>
                                        <p:cTn id="12" dur="1" fill="hold">
                                          <p:stCondLst>
                                            <p:cond delay="0"/>
                                          </p:stCondLst>
                                        </p:cTn>
                                        <p:tgtEl>
                                          <p:spTgt spid="50178">
                                            <p:txEl>
                                              <p:pRg st="1" end="1"/>
                                            </p:txEl>
                                          </p:spTgt>
                                        </p:tgtEl>
                                        <p:attrNameLst>
                                          <p:attrName>style.visibility</p:attrName>
                                        </p:attrNameLst>
                                      </p:cBhvr>
                                      <p:to>
                                        <p:strVal val="visible"/>
                                      </p:to>
                                    </p:set>
                                    <p:animEffect transition="in" filter="fade">
                                      <p:cBhvr>
                                        <p:cTn id="13" dur="1000"/>
                                        <p:tgtEl>
                                          <p:spTgt spid="50178">
                                            <p:txEl>
                                              <p:pRg st="1" end="1"/>
                                            </p:txEl>
                                          </p:spTgt>
                                        </p:tgtEl>
                                      </p:cBhvr>
                                    </p:animEffect>
                                    <p:anim calcmode="lin" valueType="num">
                                      <p:cBhvr>
                                        <p:cTn id="14" dur="1000" fill="hold"/>
                                        <p:tgtEl>
                                          <p:spTgt spid="50178">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50178">
                                            <p:txEl>
                                              <p:pRg st="1" end="1"/>
                                            </p:txEl>
                                          </p:spTgt>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2000"/>
                            </p:stCondLst>
                            <p:childTnLst>
                              <p:par>
                                <p:cTn id="17" presetID="3" presetClass="entr" presetSubtype="10" fill="hold" nodeType="afterEffect">
                                  <p:stCondLst>
                                    <p:cond delay="0"/>
                                  </p:stCondLst>
                                  <p:childTnLst>
                                    <p:set>
                                      <p:cBhvr>
                                        <p:cTn id="18" dur="1" fill="hold">
                                          <p:stCondLst>
                                            <p:cond delay="0"/>
                                          </p:stCondLst>
                                        </p:cTn>
                                        <p:tgtEl>
                                          <p:spTgt spid="50188"/>
                                        </p:tgtEl>
                                        <p:attrNameLst>
                                          <p:attrName>style.visibility</p:attrName>
                                        </p:attrNameLst>
                                      </p:cBhvr>
                                      <p:to>
                                        <p:strVal val="visible"/>
                                      </p:to>
                                    </p:set>
                                    <p:animEffect transition="in" filter="blinds(horizontal)">
                                      <p:cBhvr>
                                        <p:cTn id="19" dur="500"/>
                                        <p:tgtEl>
                                          <p:spTgt spid="50188"/>
                                        </p:tgtEl>
                                      </p:cBhvr>
                                    </p:animEffect>
                                  </p:childTnLst>
                                </p:cTn>
                              </p:par>
                            </p:childTnLst>
                          </p:cTn>
                        </p:par>
                        <p:par>
                          <p:cTn id="20" fill="hold" nodeType="afterGroup">
                            <p:stCondLst>
                              <p:cond delay="2500"/>
                            </p:stCondLst>
                            <p:childTnLst>
                              <p:par>
                                <p:cTn id="21" presetID="6" presetClass="entr" presetSubtype="16" fill="hold" nodeType="afterEffect">
                                  <p:stCondLst>
                                    <p:cond delay="0"/>
                                  </p:stCondLst>
                                  <p:childTnLst>
                                    <p:set>
                                      <p:cBhvr>
                                        <p:cTn id="22" dur="1" fill="hold">
                                          <p:stCondLst>
                                            <p:cond delay="0"/>
                                          </p:stCondLst>
                                        </p:cTn>
                                        <p:tgtEl>
                                          <p:spTgt spid="50190"/>
                                        </p:tgtEl>
                                        <p:attrNameLst>
                                          <p:attrName>style.visibility</p:attrName>
                                        </p:attrNameLst>
                                      </p:cBhvr>
                                      <p:to>
                                        <p:strVal val="visible"/>
                                      </p:to>
                                    </p:set>
                                    <p:animEffect transition="in" filter="circle(in)">
                                      <p:cBhvr>
                                        <p:cTn id="23" dur="2000"/>
                                        <p:tgtEl>
                                          <p:spTgt spid="50190"/>
                                        </p:tgtEl>
                                      </p:cBhvr>
                                    </p:animEffect>
                                  </p:childTnLst>
                                </p:cTn>
                              </p:par>
                            </p:childTnLst>
                          </p:cTn>
                        </p:par>
                        <p:par>
                          <p:cTn id="24" fill="hold" nodeType="afterGroup">
                            <p:stCondLst>
                              <p:cond delay="4500"/>
                            </p:stCondLst>
                            <p:childTnLst>
                              <p:par>
                                <p:cTn id="25" presetID="2" presetClass="entr" presetSubtype="4" fill="hold" nodeType="afterEffect">
                                  <p:stCondLst>
                                    <p:cond delay="0"/>
                                  </p:stCondLst>
                                  <p:iterate type="lt">
                                    <p:tmPct val="10000"/>
                                  </p:iterate>
                                  <p:childTnLst>
                                    <p:set>
                                      <p:cBhvr>
                                        <p:cTn id="26" dur="1" fill="hold">
                                          <p:stCondLst>
                                            <p:cond delay="0"/>
                                          </p:stCondLst>
                                        </p:cTn>
                                        <p:tgtEl>
                                          <p:spTgt spid="50189"/>
                                        </p:tgtEl>
                                        <p:attrNameLst>
                                          <p:attrName>style.visibility</p:attrName>
                                        </p:attrNameLst>
                                      </p:cBhvr>
                                      <p:to>
                                        <p:strVal val="visible"/>
                                      </p:to>
                                    </p:set>
                                    <p:anim calcmode="lin" valueType="num">
                                      <p:cBhvr additive="base">
                                        <p:cTn id="27" dur="500" fill="hold"/>
                                        <p:tgtEl>
                                          <p:spTgt spid="50189"/>
                                        </p:tgtEl>
                                        <p:attrNameLst>
                                          <p:attrName>ppt_x</p:attrName>
                                        </p:attrNameLst>
                                      </p:cBhvr>
                                      <p:tavLst>
                                        <p:tav tm="0">
                                          <p:val>
                                            <p:strVal val="#ppt_x"/>
                                          </p:val>
                                        </p:tav>
                                        <p:tav tm="100000">
                                          <p:val>
                                            <p:strVal val="#ppt_x"/>
                                          </p:val>
                                        </p:tav>
                                      </p:tavLst>
                                    </p:anim>
                                    <p:anim calcmode="lin" valueType="num">
                                      <p:cBhvr additive="base">
                                        <p:cTn id="28" dur="500" fill="hold"/>
                                        <p:tgtEl>
                                          <p:spTgt spid="5018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build="p"/>
      <p:bldP spid="50189" grpId="0"/>
      <p:bldP spid="50190"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2473</TotalTime>
  <Words>1248</Words>
  <Application>Microsoft Office PowerPoint</Application>
  <PresentationFormat>On-screen Show (4:3)</PresentationFormat>
  <Paragraphs>82</Paragraphs>
  <Slides>13</Slides>
  <Notes>13</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13</vt:i4>
      </vt:variant>
    </vt:vector>
  </HeadingPairs>
  <TitlesOfParts>
    <vt:vector size="25" baseType="lpstr">
      <vt:lpstr>Arial</vt:lpstr>
      <vt:lpstr>Palatino Linotype</vt:lpstr>
      <vt:lpstr>Myriad Web Pro</vt:lpstr>
      <vt:lpstr>Papyrus</vt:lpstr>
      <vt:lpstr>Dotum</vt:lpstr>
      <vt:lpstr>Myriad Web Pro Condensed</vt:lpstr>
      <vt:lpstr>Perpetua</vt:lpstr>
      <vt:lpstr>Batang</vt:lpstr>
      <vt:lpstr>Haettenschweiler</vt:lpstr>
      <vt:lpstr>Agency FB</vt:lpstr>
      <vt:lpstr>Pristina</vt:lpstr>
      <vt:lpstr>Default Design</vt:lpstr>
      <vt:lpstr>PowerPoint Presentation</vt:lpstr>
      <vt:lpstr>PowerPoint Presentation</vt:lpstr>
      <vt:lpstr>PowerPoint Presentation</vt:lpstr>
      <vt:lpstr>PowerPoint Presentation</vt:lpstr>
      <vt:lpstr>Banneker's parents died, leaving him the farm. Banneker built a "work cabin" with a skylight to study the stars and make calculations.  He spent most of the rest of his life at the farm. </vt:lpstr>
      <vt:lpstr>PowerPoint Presentation</vt:lpstr>
      <vt:lpstr>PowerPoint Presentation</vt:lpstr>
      <vt:lpstr>PowerPoint Presentation</vt:lpstr>
      <vt:lpstr>PowerPoint Presentation</vt:lpstr>
      <vt:lpstr>A Frenchman named L'Enfant was hired by  Washington to design plans for the capital.  At the request of Thomas Jefferson, Washington hired Banneker to serve on the planning committee.  One day, after a heated argument, L'Enfant walk off the job taking the plans for the capital with him. </vt:lpstr>
      <vt:lpstr>PowerPoint Presentation</vt:lpstr>
      <vt:lpstr>PowerPoint Presentation</vt:lpstr>
      <vt:lpstr>PowerPoint Presentation</vt:lpstr>
    </vt:vector>
  </TitlesOfParts>
  <Company>Troup 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SalgadoL</dc:creator>
  <cp:lastModifiedBy>Nayan GRIFFITHS</cp:lastModifiedBy>
  <cp:revision>21</cp:revision>
  <dcterms:created xsi:type="dcterms:W3CDTF">2004-05-11T16:00:49Z</dcterms:created>
  <dcterms:modified xsi:type="dcterms:W3CDTF">2023-03-24T13:33:29Z</dcterms:modified>
</cp:coreProperties>
</file>